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6AB440-ADA1-8D81-D40C-E09F7DA9B724}" v="445" dt="2019-09-16T19:18:41.446"/>
    <p1510:client id="{420483B0-2C7D-1346-0BEC-16D81BDB58FA}" v="23" dt="2019-09-11T01:26:00.244"/>
    <p1510:client id="{A3449E7B-B47C-815E-3E28-7572B3950489}" v="202" dt="2019-09-30T20:16:25.035"/>
    <p1510:client id="{537EC51B-D4E6-AE7E-3BE3-320CCA516222}" v="610" dt="2019-09-27T15:50:42.216"/>
    <p1510:client id="{BCB48131-FC11-23CA-B8E1-E5777E46EE13}" v="370" dt="2019-09-17T15:59:49.375"/>
    <p1510:client id="{CC201489-7E86-489F-93D4-B14952A090EC}" v="108" dt="2019-09-27T12:30:50.2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94" y="4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613" y="3124200"/>
            <a:ext cx="6607175" cy="2155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225" y="5699125"/>
            <a:ext cx="5441950" cy="2571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34D395-B6C7-4743-88AF-D74D67E48E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B623AC-4CC6-45B8-B3EF-94F45ED428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47F825-95D4-462E-8171-1FC784E692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8CDFF5-28B5-463F-8EBF-541B0C8B37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58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44E17A-00ED-42CE-9729-7D9F7A7A14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B3EBC0-9A6E-4756-9259-0A1AAD0D63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99AA1B-6C92-45B0-A17E-3CC0B53BBA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D396C-AB33-490D-810E-089515043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9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5625" y="403225"/>
            <a:ext cx="1747838" cy="8582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938" y="403225"/>
            <a:ext cx="5094287" cy="8582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3CBCCE-1A4F-46D1-B8F1-B11D1DF9DF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9D075C-1FF7-40B3-8B25-EB5DB3F90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D72CD6-826F-4425-AD4E-5F6756E772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74033-8D34-4980-B485-B9DE1C729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1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F32F9E-82EC-44BB-9339-D0260525E4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292441-6044-4ED8-8C5F-0422F25A3F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FB502C-8837-4ECB-844A-9B0E65E8DD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A9FE-17CB-44F2-A858-6499502D75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34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63" y="6462713"/>
            <a:ext cx="6605587" cy="19986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363" y="4262438"/>
            <a:ext cx="6605587" cy="22002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DFF850-69DF-491D-A950-7F67B161FB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C82463-B46F-4D4A-9E31-B94F262B9B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E964AF-CA10-42FE-A67B-EDA2DB9B92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B1452-0B14-4837-963D-B1D17B9143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02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938" y="2346325"/>
            <a:ext cx="3421062" cy="663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2346325"/>
            <a:ext cx="3421063" cy="663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9FCB2-AB4E-4C11-876D-FFE175BF44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2BA29F-5D79-4726-8846-BAD983D39F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56F35F-1F51-466D-9DB8-4FAED603AC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B7E095-091E-4A44-9B7A-4972813F29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60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938" y="2251075"/>
            <a:ext cx="3433762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38" y="3189288"/>
            <a:ext cx="3433762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113" y="2251075"/>
            <a:ext cx="3435350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113" y="3189288"/>
            <a:ext cx="3435350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ECF8768-5D9B-4B85-96C4-B881890948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7B58E49-70AB-40A4-8C9A-4629BD435D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C892415-B4E5-4078-93B1-2F23B1952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9DF601-FEC2-45D3-A7EF-6424CF6DE8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11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EAC93A-C4BD-475E-80A5-A4B17B898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9A12B9-8C86-46D7-801F-16F2D01DF6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43E231-362B-4A91-B198-A69511D241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190A74-DB14-4477-8097-72DB744C8D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070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D4DBF65-7454-4F47-B812-184ABC49B6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44E14CE-876D-4A3D-9859-B72D26D0B8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D77128-5517-4450-8AF7-A26DAA9434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75D20-E60F-4EDA-9E5D-28D5A5B16C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07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00050"/>
            <a:ext cx="2557462" cy="170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475" y="400050"/>
            <a:ext cx="4344988" cy="8585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938" y="2105025"/>
            <a:ext cx="2557462" cy="6880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4C65CA-9D28-4E37-9C22-C8B94862AA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E55FB8-70B1-4DB9-B08F-41E74B67C7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4403FE-79CF-4937-B2B0-F3834446F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C8C90D-B192-4313-BB23-6064EBB26E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7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040563"/>
            <a:ext cx="4662488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898525"/>
            <a:ext cx="4662488" cy="6035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7872413"/>
            <a:ext cx="4662488" cy="1179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96D475-FDBA-4D1F-9AD8-CC987103A3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2E67E5-C291-44B1-9489-6FFF3952E6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3A8997-84B2-4FB4-A589-F004D8C4E9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9FF33A-BF62-482E-8600-2E41C195A0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07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839EBBD-F4B5-47DC-8F03-21F9A53FD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CA6009E-52AF-48FC-81F5-1F6313E0F8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AE7562-2612-4907-982C-E44D34FFDC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8938" y="9159875"/>
            <a:ext cx="18129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9A68FFE-CF16-4D21-AF48-4A05E8BF6F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55888" y="9159875"/>
            <a:ext cx="24606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E1F7F53-2A17-49BA-8C09-85227E329E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70538" y="9159875"/>
            <a:ext cx="18129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602026-ECB8-40C6-94D0-A71AE4A0D0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9415362-9C03-445C-A2FA-F048C1241E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310" y="147023"/>
            <a:ext cx="7735601" cy="669925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Arial Black"/>
              </a:rPr>
              <a:t>Interruptions on the Medical Units</a:t>
            </a:r>
            <a:endParaRPr lang="en-US" altLang="en-US" sz="2800">
              <a:latin typeface="Arial Black" panose="020B0A04020102020204" pitchFamily="34" charset="0"/>
            </a:endParaRPr>
          </a:p>
        </p:txBody>
      </p:sp>
      <p:sp>
        <p:nvSpPr>
          <p:cNvPr id="2055" name="Rectangle 18">
            <a:extLst>
              <a:ext uri="{FF2B5EF4-FFF2-40B4-BE49-F238E27FC236}">
                <a16:creationId xmlns:a16="http://schemas.microsoft.com/office/drawing/2014/main" id="{C09FABB3-4200-4CC8-985D-EC426BD98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558" y="9173499"/>
            <a:ext cx="26177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communication</a:t>
            </a:r>
          </a:p>
        </p:txBody>
      </p:sp>
      <p:sp>
        <p:nvSpPr>
          <p:cNvPr id="2056" name="Rectangle 19">
            <a:extLst>
              <a:ext uri="{FF2B5EF4-FFF2-40B4-BE49-F238E27FC236}">
                <a16:creationId xmlns:a16="http://schemas.microsoft.com/office/drawing/2014/main" id="{32A27A2F-3746-4616-A5FF-6D87FA19026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300663" y="8203541"/>
            <a:ext cx="41370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patient care</a:t>
            </a:r>
          </a:p>
        </p:txBody>
      </p:sp>
      <p:sp>
        <p:nvSpPr>
          <p:cNvPr id="2057" name="Rectangle 20">
            <a:extLst>
              <a:ext uri="{FF2B5EF4-FFF2-40B4-BE49-F238E27FC236}">
                <a16:creationId xmlns:a16="http://schemas.microsoft.com/office/drawing/2014/main" id="{243CA5EE-F079-45D7-9C48-671B332C4CD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14397" y="3519667"/>
            <a:ext cx="176019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listening</a:t>
            </a:r>
          </a:p>
        </p:txBody>
      </p:sp>
      <p:sp>
        <p:nvSpPr>
          <p:cNvPr id="2058" name="Rectangle 21">
            <a:extLst>
              <a:ext uri="{FF2B5EF4-FFF2-40B4-BE49-F238E27FC236}">
                <a16:creationId xmlns:a16="http://schemas.microsoft.com/office/drawing/2014/main" id="{10EA4A70-5ECA-4372-8DDE-F90684749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5" y="9167019"/>
            <a:ext cx="31511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learning together</a:t>
            </a:r>
          </a:p>
        </p:txBody>
      </p:sp>
      <p:sp>
        <p:nvSpPr>
          <p:cNvPr id="2059" name="Rectangle 22">
            <a:extLst>
              <a:ext uri="{FF2B5EF4-FFF2-40B4-BE49-F238E27FC236}">
                <a16:creationId xmlns:a16="http://schemas.microsoft.com/office/drawing/2014/main" id="{FBC639D2-39B4-4134-A6BC-D07CC1477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8255" y="9151869"/>
            <a:ext cx="26177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collaboration</a:t>
            </a:r>
          </a:p>
        </p:txBody>
      </p:sp>
      <p:sp>
        <p:nvSpPr>
          <p:cNvPr id="2060" name="Rectangle 23">
            <a:extLst>
              <a:ext uri="{FF2B5EF4-FFF2-40B4-BE49-F238E27FC236}">
                <a16:creationId xmlns:a16="http://schemas.microsoft.com/office/drawing/2014/main" id="{2819A879-B98D-452A-9396-2F59389C11A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909341" y="8300238"/>
            <a:ext cx="26177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understanding</a:t>
            </a:r>
          </a:p>
        </p:txBody>
      </p:sp>
      <p:sp>
        <p:nvSpPr>
          <p:cNvPr id="2061" name="Rectangle 24">
            <a:extLst>
              <a:ext uri="{FF2B5EF4-FFF2-40B4-BE49-F238E27FC236}">
                <a16:creationId xmlns:a16="http://schemas.microsoft.com/office/drawing/2014/main" id="{0C8F654C-98E3-4625-9365-A68BC16B90B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40732" y="1679698"/>
            <a:ext cx="1937229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  <a:ea typeface="FangSong" panose="020B0503020204020204" pitchFamily="49" charset="-122"/>
                <a:cs typeface="Vani" panose="020B0502040204020203" pitchFamily="18" charset="0"/>
              </a:rPr>
              <a:t>team work</a:t>
            </a:r>
          </a:p>
        </p:txBody>
      </p:sp>
      <p:sp>
        <p:nvSpPr>
          <p:cNvPr id="2062" name="Rectangle 25">
            <a:extLst>
              <a:ext uri="{FF2B5EF4-FFF2-40B4-BE49-F238E27FC236}">
                <a16:creationId xmlns:a16="http://schemas.microsoft.com/office/drawing/2014/main" id="{48E05E3D-0226-4EC2-A5B0-BB3644AEE62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695" y="1750788"/>
            <a:ext cx="192531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  <a:cs typeface="Nirmala UI Semilight" panose="020B0402040204020203" pitchFamily="34" charset="0"/>
              </a:rPr>
              <a:t>appreciation</a:t>
            </a:r>
          </a:p>
        </p:txBody>
      </p:sp>
      <p:sp>
        <p:nvSpPr>
          <p:cNvPr id="2063" name="Rectangle 27">
            <a:extLst>
              <a:ext uri="{FF2B5EF4-FFF2-40B4-BE49-F238E27FC236}">
                <a16:creationId xmlns:a16="http://schemas.microsoft.com/office/drawing/2014/main" id="{89001EE2-CA2E-4A1E-8490-82005796A6B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205046" y="6017738"/>
            <a:ext cx="236061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mutual respect</a:t>
            </a:r>
          </a:p>
        </p:txBody>
      </p:sp>
      <p:sp>
        <p:nvSpPr>
          <p:cNvPr id="2064" name="Rectangle 28">
            <a:extLst>
              <a:ext uri="{FF2B5EF4-FFF2-40B4-BE49-F238E27FC236}">
                <a16:creationId xmlns:a16="http://schemas.microsoft.com/office/drawing/2014/main" id="{6D398A45-8154-476F-BB1A-87872850B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" y="9344025"/>
            <a:ext cx="12192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1700">
              <a:solidFill>
                <a:srgbClr val="C0C0C0"/>
              </a:solidFill>
              <a:latin typeface="Arial Black" panose="020B0A04020102020204" pitchFamily="34" charset="0"/>
            </a:endParaRPr>
          </a:p>
        </p:txBody>
      </p:sp>
      <p:sp>
        <p:nvSpPr>
          <p:cNvPr id="2065" name="Rectangle 29">
            <a:extLst>
              <a:ext uri="{FF2B5EF4-FFF2-40B4-BE49-F238E27FC236}">
                <a16:creationId xmlns:a16="http://schemas.microsoft.com/office/drawing/2014/main" id="{800D7629-2A86-4B6D-8796-C7CA8533B45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022354" y="5913342"/>
            <a:ext cx="28495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</a:rPr>
              <a:t>interprofessional</a:t>
            </a:r>
          </a:p>
        </p:txBody>
      </p:sp>
      <p:sp>
        <p:nvSpPr>
          <p:cNvPr id="2077" name="Text Box 41">
            <a:extLst>
              <a:ext uri="{FF2B5EF4-FFF2-40B4-BE49-F238E27FC236}">
                <a16:creationId xmlns:a16="http://schemas.microsoft.com/office/drawing/2014/main" id="{9B8A8E4E-0342-4169-9C71-41432A131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9637713"/>
            <a:ext cx="680402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/>
              <a:t>Produced by Emily Piper-Vallillo, M.Ed., Marina </a:t>
            </a:r>
            <a:r>
              <a:rPr lang="en-US" altLang="en-US" sz="800" err="1"/>
              <a:t>Zambrotta</a:t>
            </a:r>
            <a:r>
              <a:rPr lang="en-US" altLang="en-US" sz="800"/>
              <a:t>, M.D., and Helen Shields, M.D.</a:t>
            </a:r>
          </a:p>
        </p:txBody>
      </p:sp>
      <p:sp>
        <p:nvSpPr>
          <p:cNvPr id="34" name="Rectangle 25">
            <a:extLst>
              <a:ext uri="{FF2B5EF4-FFF2-40B4-BE49-F238E27FC236}">
                <a16:creationId xmlns:a16="http://schemas.microsoft.com/office/drawing/2014/main" id="{97F53925-6AB9-41BC-ADBC-FCED2006F02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396302" y="3829898"/>
            <a:ext cx="192531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>
                <a:solidFill>
                  <a:srgbClr val="C0C0C0"/>
                </a:solidFill>
                <a:latin typeface="Gill Sans MT" panose="020B0502020104020203" pitchFamily="34" charset="0"/>
                <a:cs typeface="Nirmala UI Semilight" panose="020B0402040204020203" pitchFamily="34" charset="0"/>
              </a:rPr>
              <a:t>collegiality</a:t>
            </a:r>
          </a:p>
        </p:txBody>
      </p:sp>
      <p:pic>
        <p:nvPicPr>
          <p:cNvPr id="3" name="Graphic 2" descr="Leaf">
            <a:extLst>
              <a:ext uri="{FF2B5EF4-FFF2-40B4-BE49-F238E27FC236}">
                <a16:creationId xmlns:a16="http://schemas.microsoft.com/office/drawing/2014/main" id="{C965279B-5F30-4D3B-86C9-DA03307D31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5248" y="768123"/>
            <a:ext cx="344696" cy="344696"/>
          </a:xfrm>
          <a:prstGeom prst="rect">
            <a:avLst/>
          </a:prstGeom>
        </p:spPr>
      </p:pic>
      <p:pic>
        <p:nvPicPr>
          <p:cNvPr id="45" name="Graphic 44" descr="Leaf">
            <a:extLst>
              <a:ext uri="{FF2B5EF4-FFF2-40B4-BE49-F238E27FC236}">
                <a16:creationId xmlns:a16="http://schemas.microsoft.com/office/drawing/2014/main" id="{422E990B-5A7D-4738-9694-27B4B4E1A0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8125" y="4860936"/>
            <a:ext cx="344696" cy="344696"/>
          </a:xfrm>
          <a:prstGeom prst="rect">
            <a:avLst/>
          </a:prstGeom>
        </p:spPr>
      </p:pic>
      <p:pic>
        <p:nvPicPr>
          <p:cNvPr id="46" name="Graphic 45" descr="Leaf">
            <a:extLst>
              <a:ext uri="{FF2B5EF4-FFF2-40B4-BE49-F238E27FC236}">
                <a16:creationId xmlns:a16="http://schemas.microsoft.com/office/drawing/2014/main" id="{E86D9AC5-81E3-4949-8401-03A57F2330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2504" y="2832317"/>
            <a:ext cx="344696" cy="344696"/>
          </a:xfrm>
          <a:prstGeom prst="rect">
            <a:avLst/>
          </a:prstGeom>
        </p:spPr>
      </p:pic>
      <p:pic>
        <p:nvPicPr>
          <p:cNvPr id="47" name="Graphic 46" descr="Leaf">
            <a:extLst>
              <a:ext uri="{FF2B5EF4-FFF2-40B4-BE49-F238E27FC236}">
                <a16:creationId xmlns:a16="http://schemas.microsoft.com/office/drawing/2014/main" id="{24968290-ADE1-4516-BB71-061BC40F0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6612" y="7261072"/>
            <a:ext cx="344696" cy="344696"/>
          </a:xfrm>
          <a:prstGeom prst="rect">
            <a:avLst/>
          </a:prstGeom>
        </p:spPr>
      </p:pic>
      <p:pic>
        <p:nvPicPr>
          <p:cNvPr id="48" name="Graphic 47" descr="Leaf">
            <a:extLst>
              <a:ext uri="{FF2B5EF4-FFF2-40B4-BE49-F238E27FC236}">
                <a16:creationId xmlns:a16="http://schemas.microsoft.com/office/drawing/2014/main" id="{319E5C74-6222-4975-9C41-3E8A5FF7E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9363" y="9210701"/>
            <a:ext cx="344696" cy="344696"/>
          </a:xfrm>
          <a:prstGeom prst="rect">
            <a:avLst/>
          </a:prstGeom>
        </p:spPr>
      </p:pic>
      <p:pic>
        <p:nvPicPr>
          <p:cNvPr id="49" name="Graphic 48" descr="Leaf">
            <a:extLst>
              <a:ext uri="{FF2B5EF4-FFF2-40B4-BE49-F238E27FC236}">
                <a16:creationId xmlns:a16="http://schemas.microsoft.com/office/drawing/2014/main" id="{ABA511A3-BE18-4BEF-A742-578BB808A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1483" y="9227135"/>
            <a:ext cx="344696" cy="344696"/>
          </a:xfrm>
          <a:prstGeom prst="rect">
            <a:avLst/>
          </a:prstGeom>
        </p:spPr>
      </p:pic>
      <p:pic>
        <p:nvPicPr>
          <p:cNvPr id="50" name="Graphic 49" descr="Leaf">
            <a:extLst>
              <a:ext uri="{FF2B5EF4-FFF2-40B4-BE49-F238E27FC236}">
                <a16:creationId xmlns:a16="http://schemas.microsoft.com/office/drawing/2014/main" id="{4500344F-82F2-4C38-9B03-2C9D8E94A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9680" y="9226273"/>
            <a:ext cx="344696" cy="344696"/>
          </a:xfrm>
          <a:prstGeom prst="rect">
            <a:avLst/>
          </a:prstGeom>
        </p:spPr>
      </p:pic>
      <p:pic>
        <p:nvPicPr>
          <p:cNvPr id="51" name="Graphic 50" descr="Leaf">
            <a:extLst>
              <a:ext uri="{FF2B5EF4-FFF2-40B4-BE49-F238E27FC236}">
                <a16:creationId xmlns:a16="http://schemas.microsoft.com/office/drawing/2014/main" id="{CD04818A-D380-4F1F-9D69-5F6D1263AC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2169" y="9247903"/>
            <a:ext cx="344696" cy="344696"/>
          </a:xfrm>
          <a:prstGeom prst="rect">
            <a:avLst/>
          </a:prstGeom>
        </p:spPr>
      </p:pic>
      <p:pic>
        <p:nvPicPr>
          <p:cNvPr id="52" name="Graphic 51" descr="Leaf">
            <a:extLst>
              <a:ext uri="{FF2B5EF4-FFF2-40B4-BE49-F238E27FC236}">
                <a16:creationId xmlns:a16="http://schemas.microsoft.com/office/drawing/2014/main" id="{AB2EDFB9-F1B5-4962-8DD2-AE417DBB18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2316" y="7337810"/>
            <a:ext cx="344696" cy="344696"/>
          </a:xfrm>
          <a:prstGeom prst="rect">
            <a:avLst/>
          </a:prstGeom>
        </p:spPr>
      </p:pic>
      <p:pic>
        <p:nvPicPr>
          <p:cNvPr id="53" name="Graphic 52" descr="Leaf">
            <a:extLst>
              <a:ext uri="{FF2B5EF4-FFF2-40B4-BE49-F238E27FC236}">
                <a16:creationId xmlns:a16="http://schemas.microsoft.com/office/drawing/2014/main" id="{3CAF529C-9798-46C9-B31F-364D956B1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3352" y="4443819"/>
            <a:ext cx="344696" cy="344696"/>
          </a:xfrm>
          <a:prstGeom prst="rect">
            <a:avLst/>
          </a:prstGeom>
        </p:spPr>
      </p:pic>
      <p:pic>
        <p:nvPicPr>
          <p:cNvPr id="54" name="Graphic 53" descr="Leaf">
            <a:extLst>
              <a:ext uri="{FF2B5EF4-FFF2-40B4-BE49-F238E27FC236}">
                <a16:creationId xmlns:a16="http://schemas.microsoft.com/office/drawing/2014/main" id="{E5519EF6-A3A8-45E8-A589-3F56695B87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7893" y="788987"/>
            <a:ext cx="344696" cy="344696"/>
          </a:xfrm>
          <a:prstGeom prst="rect">
            <a:avLst/>
          </a:prstGeom>
        </p:spPr>
      </p:pic>
      <p:pic>
        <p:nvPicPr>
          <p:cNvPr id="55" name="Graphic 54" descr="Leaf">
            <a:extLst>
              <a:ext uri="{FF2B5EF4-FFF2-40B4-BE49-F238E27FC236}">
                <a16:creationId xmlns:a16="http://schemas.microsoft.com/office/drawing/2014/main" id="{771D9F63-84A8-4E4C-91C0-907531BDF8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7220" y="2605061"/>
            <a:ext cx="344696" cy="344696"/>
          </a:xfrm>
          <a:prstGeom prst="rect">
            <a:avLst/>
          </a:prstGeom>
        </p:spPr>
      </p:pic>
      <p:sp>
        <p:nvSpPr>
          <p:cNvPr id="32" name="Text Box 41">
            <a:extLst>
              <a:ext uri="{FF2B5EF4-FFF2-40B4-BE49-F238E27FC236}">
                <a16:creationId xmlns:a16="http://schemas.microsoft.com/office/drawing/2014/main" id="{50B1BDE2-0181-4F5A-A7BC-79B2E6016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324" y="802850"/>
            <a:ext cx="184239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800">
              <a:cs typeface="Arial"/>
            </a:endParaRPr>
          </a:p>
        </p:txBody>
      </p:sp>
      <p:sp>
        <p:nvSpPr>
          <p:cNvPr id="29" name="TextBox 1">
            <a:extLst>
              <a:ext uri="{FF2B5EF4-FFF2-40B4-BE49-F238E27FC236}">
                <a16:creationId xmlns:a16="http://schemas.microsoft.com/office/drawing/2014/main" id="{2D66D90E-30D4-4642-BCE3-33ECCEFFD742}"/>
              </a:ext>
            </a:extLst>
          </p:cNvPr>
          <p:cNvSpPr txBox="1"/>
          <p:nvPr/>
        </p:nvSpPr>
        <p:spPr>
          <a:xfrm>
            <a:off x="2193287" y="791020"/>
            <a:ext cx="404187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Calibri"/>
              </a:rPr>
              <a:t>Bertha Lee, PhD, </a:t>
            </a:r>
            <a:r>
              <a:rPr lang="en-US" sz="1400" dirty="0">
                <a:cs typeface="Arial"/>
              </a:rPr>
              <a:t>RN</a:t>
            </a:r>
            <a:r>
              <a:rPr lang="en-US" sz="1400" dirty="0">
                <a:cs typeface="Calibri"/>
              </a:rPr>
              <a:t> and Anuj K. Dalal, MD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7EC267-B831-40F3-9A4E-FF3CC07A05CE}"/>
              </a:ext>
            </a:extLst>
          </p:cNvPr>
          <p:cNvSpPr txBox="1"/>
          <p:nvPr/>
        </p:nvSpPr>
        <p:spPr>
          <a:xfrm rot="10800000" flipV="1">
            <a:off x="802815" y="3056452"/>
            <a:ext cx="6300117" cy="769441"/>
          </a:xfrm>
          <a:prstGeom prst="rect">
            <a:avLst/>
          </a:prstGeom>
          <a:solidFill>
            <a:schemeClr val="accent5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Franklin Gothic Medium" panose="020B0603020102020204" pitchFamily="34" charset="0"/>
                <a:cs typeface="Arial"/>
              </a:rPr>
              <a:t>“</a:t>
            </a:r>
            <a:r>
              <a:rPr lang="en-US" sz="1600" b="1" dirty="0">
                <a:latin typeface="Franklin Gothic Medium" panose="020B0603020102020204" pitchFamily="34" charset="0"/>
                <a:cs typeface="Arial"/>
              </a:rPr>
              <a:t>Distractions </a:t>
            </a:r>
            <a:r>
              <a:rPr lang="en-US" sz="1600" dirty="0">
                <a:latin typeface="Franklin Gothic Medium" panose="020B0603020102020204" pitchFamily="34" charset="0"/>
                <a:cs typeface="Arial"/>
              </a:rPr>
              <a:t>and </a:t>
            </a:r>
            <a:r>
              <a:rPr lang="en-US" sz="1600" b="1" dirty="0">
                <a:latin typeface="Franklin Gothic Medium" panose="020B0603020102020204" pitchFamily="34" charset="0"/>
                <a:cs typeface="Arial"/>
              </a:rPr>
              <a:t>interruptions </a:t>
            </a:r>
            <a:r>
              <a:rPr lang="en-US" sz="1600" dirty="0">
                <a:latin typeface="Franklin Gothic Medium" panose="020B0603020102020204" pitchFamily="34" charset="0"/>
                <a:cs typeface="Arial"/>
              </a:rPr>
              <a:t>consist of anything that disrupts an individual from the current task by diverting one's attention.” </a:t>
            </a:r>
            <a:endParaRPr lang="en-US" sz="1600" dirty="0">
              <a:latin typeface="Franklin Gothic Medium" panose="020B0603020102020204" pitchFamily="34" charset="0"/>
            </a:endParaRPr>
          </a:p>
          <a:p>
            <a:pPr algn="r"/>
            <a:r>
              <a:rPr lang="en-US" sz="1200" dirty="0">
                <a:latin typeface="Franklin Gothic Medium" panose="020B0603020102020204" pitchFamily="34" charset="0"/>
                <a:cs typeface="Arial"/>
              </a:rPr>
              <a:t>(Beyea, S., Agency for Healthcare Research and Quality, 2014) </a:t>
            </a:r>
            <a:endParaRPr lang="en-US" sz="1200" dirty="0">
              <a:latin typeface="Franklin Gothic Medium" panose="020B0603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E75AC9-EAA3-4566-9B4B-CB73005A447D}"/>
              </a:ext>
            </a:extLst>
          </p:cNvPr>
          <p:cNvSpPr txBox="1"/>
          <p:nvPr/>
        </p:nvSpPr>
        <p:spPr>
          <a:xfrm>
            <a:off x="707482" y="4856037"/>
            <a:ext cx="2634864" cy="454277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Char char="•"/>
            </a:pPr>
            <a:r>
              <a:rPr lang="en-US" sz="1200" dirty="0">
                <a:solidFill>
                  <a:srgbClr val="262626"/>
                </a:solidFill>
                <a:latin typeface="Arial"/>
                <a:cs typeface="Arial"/>
              </a:rPr>
              <a:t>A person spends an average of </a:t>
            </a:r>
            <a:r>
              <a:rPr lang="en-US" sz="1200" b="1" dirty="0">
                <a:solidFill>
                  <a:srgbClr val="262626"/>
                </a:solidFill>
                <a:latin typeface="Arial"/>
                <a:cs typeface="Arial"/>
              </a:rPr>
              <a:t>11 minutes</a:t>
            </a:r>
            <a:r>
              <a:rPr lang="en-US" sz="1200" dirty="0">
                <a:solidFill>
                  <a:srgbClr val="262626"/>
                </a:solidFill>
                <a:latin typeface="Arial"/>
                <a:cs typeface="Arial"/>
              </a:rPr>
              <a:t> on a task before being interrupted</a:t>
            </a:r>
          </a:p>
          <a:p>
            <a:pPr>
              <a:buChar char="•"/>
            </a:pPr>
            <a:endParaRPr lang="en-US" sz="1200" dirty="0">
              <a:solidFill>
                <a:srgbClr val="262626"/>
              </a:solidFill>
              <a:latin typeface="Arial"/>
              <a:cs typeface="Arial"/>
            </a:endParaRPr>
          </a:p>
          <a:p>
            <a:pPr>
              <a:buChar char="•"/>
            </a:pPr>
            <a:r>
              <a:rPr lang="en-US" sz="1200" dirty="0">
                <a:solidFill>
                  <a:srgbClr val="262626"/>
                </a:solidFill>
                <a:latin typeface="Arial"/>
                <a:cs typeface="Arial"/>
              </a:rPr>
              <a:t>Work interruptions can cost you at least </a:t>
            </a:r>
            <a:r>
              <a:rPr lang="en-US" sz="1200" b="1" dirty="0">
                <a:solidFill>
                  <a:srgbClr val="262626"/>
                </a:solidFill>
                <a:latin typeface="Arial"/>
                <a:cs typeface="Arial"/>
              </a:rPr>
              <a:t>6 hours</a:t>
            </a:r>
            <a:r>
              <a:rPr lang="en-US" sz="1200" dirty="0">
                <a:solidFill>
                  <a:srgbClr val="262626"/>
                </a:solidFill>
                <a:latin typeface="Arial"/>
                <a:cs typeface="Arial"/>
              </a:rPr>
              <a:t> a day</a:t>
            </a:r>
          </a:p>
          <a:p>
            <a:pPr>
              <a:buChar char="•"/>
            </a:pPr>
            <a:endParaRPr lang="en-US" sz="1200" dirty="0">
              <a:solidFill>
                <a:srgbClr val="262626"/>
              </a:solidFill>
              <a:latin typeface="Arial"/>
              <a:cs typeface="Arial"/>
            </a:endParaRPr>
          </a:p>
          <a:p>
            <a:pPr>
              <a:buChar char="•"/>
            </a:pPr>
            <a:r>
              <a:rPr lang="en-US" sz="1200" dirty="0">
                <a:solidFill>
                  <a:srgbClr val="262626"/>
                </a:solidFill>
                <a:latin typeface="Arial"/>
                <a:cs typeface="Arial"/>
              </a:rPr>
              <a:t>After 1 interruption, refocusing your efforts can take on average </a:t>
            </a:r>
            <a:r>
              <a:rPr lang="en-US" sz="1200" b="1" dirty="0">
                <a:solidFill>
                  <a:srgbClr val="262626"/>
                </a:solidFill>
                <a:latin typeface="Arial"/>
                <a:cs typeface="Arial"/>
              </a:rPr>
              <a:t>25 minutes</a:t>
            </a:r>
          </a:p>
          <a:p>
            <a:pPr>
              <a:buChar char="•"/>
            </a:pPr>
            <a:endParaRPr lang="en-US" sz="1200" dirty="0">
              <a:solidFill>
                <a:srgbClr val="262626"/>
              </a:solidFill>
              <a:latin typeface="Arial"/>
              <a:cs typeface="Arial"/>
            </a:endParaRPr>
          </a:p>
          <a:p>
            <a:pPr>
              <a:buChar char="•"/>
            </a:pPr>
            <a:r>
              <a:rPr lang="en-US" sz="1200" dirty="0">
                <a:solidFill>
                  <a:srgbClr val="262626"/>
                </a:solidFill>
                <a:latin typeface="Arial"/>
                <a:cs typeface="Arial"/>
              </a:rPr>
              <a:t>Even after a </a:t>
            </a:r>
            <a:r>
              <a:rPr lang="en-US" sz="1200" b="1" dirty="0">
                <a:solidFill>
                  <a:srgbClr val="262626"/>
                </a:solidFill>
                <a:latin typeface="Arial"/>
                <a:cs typeface="Arial"/>
              </a:rPr>
              <a:t>2.8-second</a:t>
            </a:r>
            <a:r>
              <a:rPr lang="en-US" sz="1200" dirty="0">
                <a:solidFill>
                  <a:srgbClr val="262626"/>
                </a:solidFill>
                <a:latin typeface="Arial"/>
                <a:cs typeface="Arial"/>
              </a:rPr>
              <a:t> interruption, error rates doubled </a:t>
            </a:r>
          </a:p>
          <a:p>
            <a:pPr>
              <a:buChar char="•"/>
            </a:pPr>
            <a:endParaRPr lang="en-US" sz="1200" dirty="0">
              <a:solidFill>
                <a:srgbClr val="262626"/>
              </a:solidFill>
              <a:latin typeface="Arial"/>
              <a:cs typeface="Arial"/>
            </a:endParaRPr>
          </a:p>
          <a:p>
            <a:pPr>
              <a:buChar char="•"/>
            </a:pPr>
            <a:r>
              <a:rPr lang="en-US" sz="1200" dirty="0">
                <a:solidFill>
                  <a:srgbClr val="262626"/>
                </a:solidFill>
                <a:latin typeface="Arial"/>
                <a:cs typeface="Arial"/>
              </a:rPr>
              <a:t>Frequently interrupted workers reported </a:t>
            </a:r>
            <a:r>
              <a:rPr lang="en-US" sz="1200" b="1" dirty="0">
                <a:solidFill>
                  <a:srgbClr val="262626"/>
                </a:solidFill>
                <a:latin typeface="Arial"/>
                <a:cs typeface="Arial"/>
              </a:rPr>
              <a:t>9% higher </a:t>
            </a:r>
            <a:r>
              <a:rPr lang="en-US" sz="1200" dirty="0">
                <a:solidFill>
                  <a:srgbClr val="262626"/>
                </a:solidFill>
                <a:latin typeface="Arial"/>
                <a:cs typeface="Arial"/>
              </a:rPr>
              <a:t>exhaustion rates (12% due to work overload)</a:t>
            </a:r>
          </a:p>
          <a:p>
            <a:pPr>
              <a:buChar char="•"/>
            </a:pPr>
            <a:endParaRPr lang="en-US" sz="1200" dirty="0">
              <a:solidFill>
                <a:srgbClr val="262626"/>
              </a:solidFill>
              <a:latin typeface="Arial"/>
              <a:cs typeface="Arial"/>
            </a:endParaRPr>
          </a:p>
          <a:p>
            <a:pPr>
              <a:buChar char="•"/>
            </a:pPr>
            <a:r>
              <a:rPr lang="en-US" sz="1200" dirty="0">
                <a:solidFill>
                  <a:srgbClr val="262626"/>
                </a:solidFill>
                <a:latin typeface="Arial"/>
                <a:cs typeface="Arial"/>
              </a:rPr>
              <a:t>Effects of work interruptions cost an estimated </a:t>
            </a:r>
            <a:r>
              <a:rPr lang="en-US" sz="1200" b="1" dirty="0">
                <a:solidFill>
                  <a:srgbClr val="262626"/>
                </a:solidFill>
                <a:latin typeface="Arial"/>
                <a:cs typeface="Arial"/>
              </a:rPr>
              <a:t>$588 billion</a:t>
            </a:r>
            <a:r>
              <a:rPr lang="en-US" sz="1200" dirty="0">
                <a:solidFill>
                  <a:srgbClr val="262626"/>
                </a:solidFill>
                <a:latin typeface="Arial"/>
                <a:cs typeface="Arial"/>
              </a:rPr>
              <a:t> a year in the U.S.</a:t>
            </a:r>
          </a:p>
          <a:p>
            <a:pPr>
              <a:buChar char="•"/>
            </a:pPr>
            <a:endParaRPr lang="en-US" sz="1200" dirty="0">
              <a:solidFill>
                <a:srgbClr val="262626"/>
              </a:solidFill>
              <a:latin typeface="Arial"/>
              <a:cs typeface="Arial"/>
            </a:endParaRPr>
          </a:p>
          <a:p>
            <a:r>
              <a:rPr lang="en-US" sz="1100" dirty="0">
                <a:solidFill>
                  <a:srgbClr val="262626"/>
                </a:solidFill>
                <a:latin typeface="Arial"/>
                <a:cs typeface="Arial"/>
              </a:rPr>
              <a:t>(Westbrook, </a:t>
            </a:r>
            <a:r>
              <a:rPr lang="en-US" sz="1100" i="1" dirty="0">
                <a:solidFill>
                  <a:srgbClr val="262626"/>
                </a:solidFill>
                <a:latin typeface="Arial"/>
                <a:cs typeface="Arial"/>
              </a:rPr>
              <a:t>BMJ Quality and Safety</a:t>
            </a:r>
            <a:r>
              <a:rPr lang="en-US" sz="1100" dirty="0">
                <a:solidFill>
                  <a:srgbClr val="262626"/>
                </a:solidFill>
                <a:latin typeface="Arial"/>
                <a:cs typeface="Arial"/>
              </a:rPr>
              <a:t>, 2010)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AE4BC6-A171-4136-9534-F24750CC0AF2}"/>
              </a:ext>
            </a:extLst>
          </p:cNvPr>
          <p:cNvSpPr txBox="1"/>
          <p:nvPr/>
        </p:nvSpPr>
        <p:spPr>
          <a:xfrm>
            <a:off x="648786" y="3886455"/>
            <a:ext cx="270014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Arial Black"/>
              </a:rPr>
              <a:t>FAST FACTS on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 Black"/>
              </a:rPr>
              <a:t>Workplace INTERRUPTIONS</a:t>
            </a:r>
            <a:endParaRPr lang="en-US" dirty="0">
              <a:solidFill>
                <a:schemeClr val="accent1">
                  <a:lumMod val="75000"/>
                </a:schemeClr>
              </a:solidFill>
              <a:cs typeface="Arial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A48AA445-0E74-4F69-9127-8E94E9D5A292}"/>
              </a:ext>
            </a:extLst>
          </p:cNvPr>
          <p:cNvSpPr/>
          <p:nvPr/>
        </p:nvSpPr>
        <p:spPr>
          <a:xfrm rot="3660000">
            <a:off x="2049167" y="2602408"/>
            <a:ext cx="457698" cy="19647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4449494-0FBF-434E-9344-9C51B86665F0}"/>
              </a:ext>
            </a:extLst>
          </p:cNvPr>
          <p:cNvSpPr txBox="1"/>
          <p:nvPr/>
        </p:nvSpPr>
        <p:spPr>
          <a:xfrm>
            <a:off x="3552327" y="3994610"/>
            <a:ext cx="3701922" cy="8002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Arial Black"/>
              </a:rPr>
              <a:t>STRATEGIES</a:t>
            </a:r>
            <a:r>
              <a:rPr lang="en-US">
                <a:latin typeface="Arial Black"/>
              </a:rPr>
              <a:t> </a:t>
            </a:r>
            <a:r>
              <a:rPr lang="en-US">
                <a:solidFill>
                  <a:schemeClr val="bg2"/>
                </a:solidFill>
                <a:latin typeface="Arial Black"/>
              </a:rPr>
              <a:t>FOR </a:t>
            </a:r>
            <a:r>
              <a:rPr lang="en-US">
                <a:solidFill>
                  <a:srgbClr val="50B4C8"/>
                </a:solidFill>
                <a:latin typeface="Arial Black"/>
              </a:rPr>
              <a:t>MANAGING DISTRACTIONS</a:t>
            </a:r>
            <a:endParaRPr lang="en-US"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D7854C-8D2C-4CBA-B2C7-85B284E09D00}"/>
              </a:ext>
            </a:extLst>
          </p:cNvPr>
          <p:cNvSpPr txBox="1"/>
          <p:nvPr/>
        </p:nvSpPr>
        <p:spPr>
          <a:xfrm>
            <a:off x="4579670" y="5080810"/>
            <a:ext cx="2627927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latin typeface="Arial"/>
                <a:cs typeface="Arial"/>
              </a:rPr>
              <a:t>AVOID MULTITASKING</a:t>
            </a:r>
            <a:endParaRPr lang="en-US" dirty="0"/>
          </a:p>
          <a:p>
            <a:pPr>
              <a:buChar char="•"/>
            </a:pPr>
            <a:r>
              <a:rPr lang="en-US" sz="1200" i="1" dirty="0">
                <a:solidFill>
                  <a:srgbClr val="262626"/>
                </a:solidFill>
                <a:latin typeface="Arial"/>
                <a:cs typeface="Arial"/>
              </a:rPr>
              <a:t>Use a do-not-disturb approach, create a no interruption zone, close doors </a:t>
            </a:r>
          </a:p>
          <a:p>
            <a:pPr lvl="1">
              <a:buChar char="•"/>
            </a:pPr>
            <a:endParaRPr lang="en-US" sz="1200" i="1" dirty="0">
              <a:solidFill>
                <a:srgbClr val="262626"/>
              </a:solidFill>
              <a:latin typeface="Arial"/>
              <a:cs typeface="Arial"/>
            </a:endParaRPr>
          </a:p>
          <a:p>
            <a:pPr lvl="1">
              <a:buChar char="•"/>
            </a:pPr>
            <a:endParaRPr lang="en-US" sz="1200" i="1" dirty="0">
              <a:solidFill>
                <a:srgbClr val="262626"/>
              </a:solidFill>
              <a:latin typeface="Arial"/>
              <a:cs typeface="Arial"/>
            </a:endParaRPr>
          </a:p>
          <a:p>
            <a:pPr lvl="1">
              <a:buChar char="•"/>
            </a:pPr>
            <a:endParaRPr lang="en-US" sz="1200" i="1" dirty="0">
              <a:solidFill>
                <a:srgbClr val="262626"/>
              </a:solidFill>
              <a:latin typeface="Arial"/>
              <a:cs typeface="Arial"/>
            </a:endParaRPr>
          </a:p>
          <a:p>
            <a:r>
              <a:rPr lang="en-US" sz="1200" b="1" dirty="0">
                <a:latin typeface="Arial"/>
                <a:cs typeface="Arial"/>
              </a:rPr>
              <a:t>SCHEDULE TIME </a:t>
            </a:r>
            <a:r>
              <a:rPr lang="en-US" sz="1200" dirty="0">
                <a:latin typeface="Arial"/>
                <a:cs typeface="Arial"/>
              </a:rPr>
              <a:t>for necessary interruptions</a:t>
            </a:r>
          </a:p>
          <a:p>
            <a:pPr>
              <a:buChar char="•"/>
            </a:pPr>
            <a:r>
              <a:rPr lang="en-US" sz="1200" i="1" dirty="0">
                <a:solidFill>
                  <a:srgbClr val="262626"/>
                </a:solidFill>
                <a:latin typeface="Arial"/>
                <a:cs typeface="Arial"/>
              </a:rPr>
              <a:t>Set expectations with colleagues, patients, your friends and family</a:t>
            </a:r>
            <a:endParaRPr lang="en-US" dirty="0">
              <a:cs typeface="Arial" panose="020B0604020202020204" pitchFamily="34" charset="0"/>
            </a:endParaRPr>
          </a:p>
          <a:p>
            <a:pPr lvl="1">
              <a:buChar char="•"/>
            </a:pPr>
            <a:endParaRPr lang="en-US" sz="1200" i="1" dirty="0">
              <a:solidFill>
                <a:srgbClr val="262626"/>
              </a:solidFill>
              <a:latin typeface="Arial"/>
              <a:cs typeface="Arial"/>
            </a:endParaRPr>
          </a:p>
          <a:p>
            <a:pPr lvl="1">
              <a:buChar char="•"/>
            </a:pPr>
            <a:endParaRPr lang="en-US" sz="1200" i="1" dirty="0">
              <a:solidFill>
                <a:srgbClr val="262626"/>
              </a:solidFill>
              <a:latin typeface="Arial"/>
              <a:cs typeface="Arial"/>
            </a:endParaRPr>
          </a:p>
          <a:p>
            <a:pPr lvl="1">
              <a:buChar char="•"/>
            </a:pPr>
            <a:endParaRPr lang="en-US" sz="1200" i="1" dirty="0">
              <a:solidFill>
                <a:srgbClr val="262626"/>
              </a:solidFill>
              <a:latin typeface="Arial"/>
              <a:cs typeface="Arial"/>
            </a:endParaRPr>
          </a:p>
          <a:p>
            <a:r>
              <a:rPr lang="en-US" sz="1200" b="1" dirty="0">
                <a:latin typeface="Arial"/>
                <a:cs typeface="Arial"/>
              </a:rPr>
              <a:t>USE CHECKLIST APPROACH</a:t>
            </a:r>
            <a:r>
              <a:rPr lang="en-US" sz="1200" dirty="0">
                <a:latin typeface="Arial"/>
                <a:cs typeface="Arial"/>
              </a:rPr>
              <a:t> for high risk, cognitively intense procedures when focus is critical</a:t>
            </a:r>
          </a:p>
          <a:p>
            <a:pPr>
              <a:buChar char="•"/>
            </a:pPr>
            <a:r>
              <a:rPr lang="en-US" sz="1200" i="1" dirty="0">
                <a:solidFill>
                  <a:srgbClr val="262626"/>
                </a:solidFill>
                <a:latin typeface="Arial"/>
                <a:cs typeface="Arial"/>
              </a:rPr>
              <a:t>Admissions</a:t>
            </a:r>
          </a:p>
          <a:p>
            <a:pPr>
              <a:buChar char="•"/>
            </a:pPr>
            <a:r>
              <a:rPr lang="en-US" sz="1200" i="1" dirty="0">
                <a:solidFill>
                  <a:srgbClr val="262626"/>
                </a:solidFill>
                <a:latin typeface="Arial"/>
                <a:cs typeface="Arial"/>
              </a:rPr>
              <a:t>Procedures</a:t>
            </a:r>
          </a:p>
          <a:p>
            <a:pPr>
              <a:buChar char="•"/>
            </a:pPr>
            <a:r>
              <a:rPr lang="en-US" sz="1200" i="1" dirty="0">
                <a:solidFill>
                  <a:srgbClr val="262626"/>
                </a:solidFill>
                <a:latin typeface="Arial"/>
                <a:cs typeface="Arial"/>
              </a:rPr>
              <a:t>Transfer/hand-off</a:t>
            </a:r>
          </a:p>
          <a:p>
            <a:pPr>
              <a:buChar char="•"/>
            </a:pPr>
            <a:r>
              <a:rPr lang="en-US" sz="1200" i="1" dirty="0">
                <a:solidFill>
                  <a:srgbClr val="262626"/>
                </a:solidFill>
                <a:latin typeface="Arial"/>
                <a:cs typeface="Arial"/>
              </a:rPr>
              <a:t>Discharge </a:t>
            </a:r>
          </a:p>
        </p:txBody>
      </p:sp>
      <p:pic>
        <p:nvPicPr>
          <p:cNvPr id="18" name="Picture 18" descr="A close up of a clock&#10;&#10;Description generated with very high confidence">
            <a:extLst>
              <a:ext uri="{FF2B5EF4-FFF2-40B4-BE49-F238E27FC236}">
                <a16:creationId xmlns:a16="http://schemas.microsoft.com/office/drawing/2014/main" id="{01A6645E-F49B-4F76-B478-FDD5EF48A0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3300" y="6284011"/>
            <a:ext cx="1028700" cy="966128"/>
          </a:xfrm>
          <a:prstGeom prst="rect">
            <a:avLst/>
          </a:prstGeom>
        </p:spPr>
      </p:pic>
      <p:pic>
        <p:nvPicPr>
          <p:cNvPr id="20" name="Picture 20" descr="A drawing of a person&#10;&#10;Description generated with high confidence">
            <a:extLst>
              <a:ext uri="{FF2B5EF4-FFF2-40B4-BE49-F238E27FC236}">
                <a16:creationId xmlns:a16="http://schemas.microsoft.com/office/drawing/2014/main" id="{8D13F68A-56BA-407C-83B3-3FC868BC01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2838" y="7758113"/>
            <a:ext cx="923925" cy="1114425"/>
          </a:xfrm>
          <a:prstGeom prst="rect">
            <a:avLst/>
          </a:prstGeom>
        </p:spPr>
      </p:pic>
      <p:sp>
        <p:nvSpPr>
          <p:cNvPr id="58" name="Arrow: Right 57">
            <a:extLst>
              <a:ext uri="{FF2B5EF4-FFF2-40B4-BE49-F238E27FC236}">
                <a16:creationId xmlns:a16="http://schemas.microsoft.com/office/drawing/2014/main" id="{5FCFE719-E132-4652-B510-FB559B1C089D}"/>
              </a:ext>
            </a:extLst>
          </p:cNvPr>
          <p:cNvSpPr/>
          <p:nvPr/>
        </p:nvSpPr>
        <p:spPr>
          <a:xfrm rot="7020000">
            <a:off x="5782966" y="2564307"/>
            <a:ext cx="457698" cy="19647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Right 58">
            <a:extLst>
              <a:ext uri="{FF2B5EF4-FFF2-40B4-BE49-F238E27FC236}">
                <a16:creationId xmlns:a16="http://schemas.microsoft.com/office/drawing/2014/main" id="{0890C876-008A-46D0-A306-88AFC8DCCB06}"/>
              </a:ext>
            </a:extLst>
          </p:cNvPr>
          <p:cNvSpPr/>
          <p:nvPr/>
        </p:nvSpPr>
        <p:spPr>
          <a:xfrm rot="5460000">
            <a:off x="3877966" y="2507157"/>
            <a:ext cx="457698" cy="19647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2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614B9649-127B-483F-8341-6B263637EB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5888" y="1081088"/>
            <a:ext cx="1381125" cy="1362075"/>
          </a:xfrm>
          <a:prstGeom prst="rect">
            <a:avLst/>
          </a:prstGeom>
        </p:spPr>
      </p:pic>
      <p:pic>
        <p:nvPicPr>
          <p:cNvPr id="24" name="Picture 24" descr="A close up of a device&#10;&#10;Description generated with very high confidence">
            <a:extLst>
              <a:ext uri="{FF2B5EF4-FFF2-40B4-BE49-F238E27FC236}">
                <a16:creationId xmlns:a16="http://schemas.microsoft.com/office/drawing/2014/main" id="{5F4E8227-D6EC-49DF-9E91-DD77838CC9A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0460" t="-1346" r="32184" b="-1333"/>
          <a:stretch/>
        </p:blipFill>
        <p:spPr>
          <a:xfrm>
            <a:off x="3731179" y="1203785"/>
            <a:ext cx="643761" cy="1002512"/>
          </a:xfrm>
          <a:prstGeom prst="rect">
            <a:avLst/>
          </a:prstGeom>
        </p:spPr>
      </p:pic>
      <p:pic>
        <p:nvPicPr>
          <p:cNvPr id="31" name="Picture 32" descr="A picture containing person, indoor, building, wall&#10;&#10;Description generated with very high confidence">
            <a:extLst>
              <a:ext uri="{FF2B5EF4-FFF2-40B4-BE49-F238E27FC236}">
                <a16:creationId xmlns:a16="http://schemas.microsoft.com/office/drawing/2014/main" id="{582556F5-AB56-4E96-A8C2-ED0312A6869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67350" y="1206785"/>
            <a:ext cx="1295400" cy="1091630"/>
          </a:xfrm>
          <a:prstGeom prst="rect">
            <a:avLst/>
          </a:prstGeom>
        </p:spPr>
      </p:pic>
      <p:pic>
        <p:nvPicPr>
          <p:cNvPr id="4" name="Picture 4" descr="A hand holding a cell phone&#10;&#10;Description generated with high confidence">
            <a:extLst>
              <a:ext uri="{FF2B5EF4-FFF2-40B4-BE49-F238E27FC236}">
                <a16:creationId xmlns:a16="http://schemas.microsoft.com/office/drawing/2014/main" id="{BDFBE8FA-1C2C-47D4-B178-4893C6C901D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90803" y="4935150"/>
            <a:ext cx="990223" cy="9351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Franklin Gothic Medium</vt:lpstr>
      <vt:lpstr>Gill Sans MT</vt:lpstr>
      <vt:lpstr>Default Design</vt:lpstr>
      <vt:lpstr>Interruptions on the Medical Units</vt:lpstr>
    </vt:vector>
  </TitlesOfParts>
  <Company>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Laura Chen Worksheet</dc:title>
  <dc:creator>jhayward</dc:creator>
  <cp:lastModifiedBy>Lee, Bertha</cp:lastModifiedBy>
  <cp:revision>38</cp:revision>
  <cp:lastPrinted>2019-07-24T12:34:07Z</cp:lastPrinted>
  <dcterms:created xsi:type="dcterms:W3CDTF">2008-09-12T20:31:59Z</dcterms:created>
  <dcterms:modified xsi:type="dcterms:W3CDTF">2019-09-30T22:29:18Z</dcterms:modified>
</cp:coreProperties>
</file>