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2730" y="6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613" y="3124200"/>
            <a:ext cx="6607175" cy="2155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225" y="5699125"/>
            <a:ext cx="5441950" cy="2571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D34D395-B6C7-4743-88AF-D74D67E48E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B623AC-4CC6-45B8-B3EF-94F45ED428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C47F825-95D4-462E-8171-1FC784E692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8CDFF5-28B5-463F-8EBF-541B0C8B37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958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D44E17A-00ED-42CE-9729-7D9F7A7A14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B3EBC0-9A6E-4756-9259-0A1AAD0D63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99AA1B-6C92-45B0-A17E-3CC0B53BBA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4D396C-AB33-490D-810E-089515043B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0399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5625" y="403225"/>
            <a:ext cx="1747838" cy="85820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938" y="403225"/>
            <a:ext cx="5094287" cy="85820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B3CBCCE-1A4F-46D1-B8F1-B11D1DF9DF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89D075C-1FF7-40B3-8B25-EB5DB3F90D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7D72CD6-826F-4425-AD4E-5F6756E772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174033-8D34-4980-B485-B9DE1C7292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811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5F32F9E-82EC-44BB-9339-D0260525E4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292441-6044-4ED8-8C5F-0422F25A3F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7FB502C-8837-4ECB-844A-9B0E65E8DD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A2A9FE-17CB-44F2-A858-6499502D75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9342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363" y="6462713"/>
            <a:ext cx="6605587" cy="19986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363" y="4262438"/>
            <a:ext cx="6605587" cy="22002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BDFF850-69DF-491D-A950-7F67B161FB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BC82463-B46F-4D4A-9E31-B94F262B9B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BE964AF-CA10-42FE-A67B-EDA2DB9B92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9B1452-0B14-4837-963D-B1D17B9143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402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938" y="2346325"/>
            <a:ext cx="3421062" cy="663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2400" y="2346325"/>
            <a:ext cx="3421063" cy="663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49FCB2-AB4E-4C11-876D-FFE175BF44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2BA29F-5D79-4726-8846-BAD983D39F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56F35F-1F51-466D-9DB8-4FAED603AC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B7E095-091E-4A44-9B7A-4972813F29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1604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938" y="2251075"/>
            <a:ext cx="3433762" cy="9382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938" y="3189288"/>
            <a:ext cx="3433762" cy="57959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113" y="2251075"/>
            <a:ext cx="3435350" cy="9382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113" y="3189288"/>
            <a:ext cx="3435350" cy="57959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ECF8768-5D9B-4B85-96C4-B881890948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7B58E49-70AB-40A4-8C9A-4629BD435D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C892415-B4E5-4078-93B1-2F23B1952F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9DF601-FEC2-45D3-A7EF-6424CF6DE8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6113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5EAC93A-C4BD-475E-80A5-A4B17B898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F9A12B9-8C86-46D7-801F-16F2D01DF6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643E231-362B-4A91-B198-A69511D241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190A74-DB14-4477-8097-72DB744C8D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0706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D4DBF65-7454-4F47-B812-184ABC49B6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44E14CE-876D-4A3D-9859-B72D26D0B8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ED77128-5517-4450-8AF7-A26DAA9434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575D20-E60F-4EDA-9E5D-28D5A5B16C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6071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938" y="400050"/>
            <a:ext cx="2557462" cy="1704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475" y="400050"/>
            <a:ext cx="4344988" cy="8585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938" y="2105025"/>
            <a:ext cx="2557462" cy="6880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4C65CA-9D28-4E37-9C22-C8B94862AA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E55FB8-70B1-4DB9-B08F-41E74B67C7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64403FE-79CF-4937-B2B0-F3834446F2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C8C90D-B192-4313-BB23-6064EBB26E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277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7040563"/>
            <a:ext cx="4662488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0" y="898525"/>
            <a:ext cx="4662488" cy="60356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0" y="7872413"/>
            <a:ext cx="4662488" cy="1179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96D475-FDBA-4D1F-9AD8-CC987103A3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2E67E5-C291-44B1-9489-6FFF3952E6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3A8997-84B2-4FB4-A589-F004D8C4E9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9FF33A-BF62-482E-8600-2E41C195A0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2071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839EBBD-F4B5-47DC-8F03-21F9A53FD6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8938" y="403225"/>
            <a:ext cx="6994525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CA6009E-52AF-48FC-81F5-1F6313E0F8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88938" y="2346325"/>
            <a:ext cx="6994525" cy="663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BAE7562-2612-4907-982C-E44D34FFDC7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8938" y="9159875"/>
            <a:ext cx="1812925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9A68FFE-CF16-4D21-AF48-4A05E8BF6FA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55888" y="9159875"/>
            <a:ext cx="2460625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E1F7F53-2A17-49BA-8C09-85227E329E2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570538" y="9159875"/>
            <a:ext cx="1812925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D602026-ECB8-40C6-94D0-A71AE4A0D02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9415362-9C03-445C-A2FA-F048C1241E1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1310" y="147023"/>
            <a:ext cx="7735601" cy="669925"/>
          </a:xfrm>
        </p:spPr>
        <p:txBody>
          <a:bodyPr/>
          <a:lstStyle/>
          <a:p>
            <a:r>
              <a:rPr lang="en-US" altLang="en-US" sz="2800" dirty="0">
                <a:latin typeface="Arial Black"/>
              </a:rPr>
              <a:t>Opioid Withdrawal</a:t>
            </a:r>
            <a:endParaRPr lang="en-US" dirty="0"/>
          </a:p>
        </p:txBody>
      </p:sp>
      <p:sp>
        <p:nvSpPr>
          <p:cNvPr id="2055" name="Rectangle 18">
            <a:extLst>
              <a:ext uri="{FF2B5EF4-FFF2-40B4-BE49-F238E27FC236}">
                <a16:creationId xmlns:a16="http://schemas.microsoft.com/office/drawing/2014/main" id="{C09FABB3-4200-4CC8-985D-EC426BD98A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558" y="9173499"/>
            <a:ext cx="2617788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600">
                <a:solidFill>
                  <a:srgbClr val="C0C0C0"/>
                </a:solidFill>
                <a:latin typeface="Gill Sans MT" panose="020B0502020104020203" pitchFamily="34" charset="0"/>
              </a:rPr>
              <a:t>communication</a:t>
            </a:r>
          </a:p>
        </p:txBody>
      </p:sp>
      <p:sp>
        <p:nvSpPr>
          <p:cNvPr id="2056" name="Rectangle 19">
            <a:extLst>
              <a:ext uri="{FF2B5EF4-FFF2-40B4-BE49-F238E27FC236}">
                <a16:creationId xmlns:a16="http://schemas.microsoft.com/office/drawing/2014/main" id="{32A27A2F-3746-4616-A5FF-6D87FA19026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300663" y="8203541"/>
            <a:ext cx="41370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600">
                <a:solidFill>
                  <a:srgbClr val="C0C0C0"/>
                </a:solidFill>
                <a:latin typeface="Gill Sans MT" panose="020B0502020104020203" pitchFamily="34" charset="0"/>
              </a:rPr>
              <a:t>patient care</a:t>
            </a:r>
          </a:p>
        </p:txBody>
      </p:sp>
      <p:sp>
        <p:nvSpPr>
          <p:cNvPr id="2057" name="Rectangle 20">
            <a:extLst>
              <a:ext uri="{FF2B5EF4-FFF2-40B4-BE49-F238E27FC236}">
                <a16:creationId xmlns:a16="http://schemas.microsoft.com/office/drawing/2014/main" id="{243CA5EE-F079-45D7-9C48-671B332C4CD3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514397" y="3519667"/>
            <a:ext cx="176019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600">
                <a:solidFill>
                  <a:srgbClr val="C0C0C0"/>
                </a:solidFill>
                <a:latin typeface="Gill Sans MT" panose="020B0502020104020203" pitchFamily="34" charset="0"/>
              </a:rPr>
              <a:t>listening</a:t>
            </a:r>
          </a:p>
        </p:txBody>
      </p:sp>
      <p:sp>
        <p:nvSpPr>
          <p:cNvPr id="2058" name="Rectangle 21">
            <a:extLst>
              <a:ext uri="{FF2B5EF4-FFF2-40B4-BE49-F238E27FC236}">
                <a16:creationId xmlns:a16="http://schemas.microsoft.com/office/drawing/2014/main" id="{10EA4A70-5ECA-4372-8DDE-F906847496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5" y="9167019"/>
            <a:ext cx="3151188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600">
                <a:solidFill>
                  <a:srgbClr val="C0C0C0"/>
                </a:solidFill>
                <a:latin typeface="Gill Sans MT" panose="020B0502020104020203" pitchFamily="34" charset="0"/>
              </a:rPr>
              <a:t>learning together</a:t>
            </a:r>
          </a:p>
        </p:txBody>
      </p:sp>
      <p:sp>
        <p:nvSpPr>
          <p:cNvPr id="2059" name="Rectangle 22">
            <a:extLst>
              <a:ext uri="{FF2B5EF4-FFF2-40B4-BE49-F238E27FC236}">
                <a16:creationId xmlns:a16="http://schemas.microsoft.com/office/drawing/2014/main" id="{FBC639D2-39B4-4134-A6BC-D07CC1477D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8255" y="9151869"/>
            <a:ext cx="2617788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600">
                <a:solidFill>
                  <a:srgbClr val="C0C0C0"/>
                </a:solidFill>
                <a:latin typeface="Gill Sans MT" panose="020B0502020104020203" pitchFamily="34" charset="0"/>
              </a:rPr>
              <a:t>collaboration</a:t>
            </a:r>
          </a:p>
        </p:txBody>
      </p:sp>
      <p:sp>
        <p:nvSpPr>
          <p:cNvPr id="2060" name="Rectangle 23">
            <a:extLst>
              <a:ext uri="{FF2B5EF4-FFF2-40B4-BE49-F238E27FC236}">
                <a16:creationId xmlns:a16="http://schemas.microsoft.com/office/drawing/2014/main" id="{2819A879-B98D-452A-9396-2F59389C11A4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909341" y="8300238"/>
            <a:ext cx="2617788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600">
                <a:solidFill>
                  <a:srgbClr val="C0C0C0"/>
                </a:solidFill>
                <a:latin typeface="Gill Sans MT" panose="020B0502020104020203" pitchFamily="34" charset="0"/>
              </a:rPr>
              <a:t>understanding</a:t>
            </a:r>
          </a:p>
        </p:txBody>
      </p:sp>
      <p:sp>
        <p:nvSpPr>
          <p:cNvPr id="2061" name="Rectangle 24">
            <a:extLst>
              <a:ext uri="{FF2B5EF4-FFF2-40B4-BE49-F238E27FC236}">
                <a16:creationId xmlns:a16="http://schemas.microsoft.com/office/drawing/2014/main" id="{0C8F654C-98E3-4625-9365-A68BC16B90B6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540732" y="1679698"/>
            <a:ext cx="1937229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600">
                <a:solidFill>
                  <a:srgbClr val="C0C0C0"/>
                </a:solidFill>
                <a:latin typeface="Gill Sans MT" panose="020B0502020104020203" pitchFamily="34" charset="0"/>
                <a:ea typeface="FangSong" panose="020B0503020204020204" pitchFamily="49" charset="-122"/>
                <a:cs typeface="Vani" panose="020B0502040204020203" pitchFamily="18" charset="0"/>
              </a:rPr>
              <a:t>team work</a:t>
            </a:r>
          </a:p>
        </p:txBody>
      </p:sp>
      <p:sp>
        <p:nvSpPr>
          <p:cNvPr id="2062" name="Rectangle 25">
            <a:extLst>
              <a:ext uri="{FF2B5EF4-FFF2-40B4-BE49-F238E27FC236}">
                <a16:creationId xmlns:a16="http://schemas.microsoft.com/office/drawing/2014/main" id="{48E05E3D-0226-4EC2-A5B0-BB3644AEE62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422695" y="1750788"/>
            <a:ext cx="192531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600">
                <a:solidFill>
                  <a:srgbClr val="C0C0C0"/>
                </a:solidFill>
                <a:latin typeface="Gill Sans MT" panose="020B0502020104020203" pitchFamily="34" charset="0"/>
                <a:cs typeface="Nirmala UI Semilight" panose="020B0402040204020203" pitchFamily="34" charset="0"/>
              </a:rPr>
              <a:t>appreciation</a:t>
            </a:r>
          </a:p>
        </p:txBody>
      </p:sp>
      <p:sp>
        <p:nvSpPr>
          <p:cNvPr id="2063" name="Rectangle 27">
            <a:extLst>
              <a:ext uri="{FF2B5EF4-FFF2-40B4-BE49-F238E27FC236}">
                <a16:creationId xmlns:a16="http://schemas.microsoft.com/office/drawing/2014/main" id="{89001EE2-CA2E-4A1E-8490-82005796A6B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205046" y="6017738"/>
            <a:ext cx="2360613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600">
                <a:solidFill>
                  <a:srgbClr val="C0C0C0"/>
                </a:solidFill>
                <a:latin typeface="Gill Sans MT" panose="020B0502020104020203" pitchFamily="34" charset="0"/>
              </a:rPr>
              <a:t>mutual respect</a:t>
            </a:r>
          </a:p>
        </p:txBody>
      </p:sp>
      <p:sp>
        <p:nvSpPr>
          <p:cNvPr id="2064" name="Rectangle 28">
            <a:extLst>
              <a:ext uri="{FF2B5EF4-FFF2-40B4-BE49-F238E27FC236}">
                <a16:creationId xmlns:a16="http://schemas.microsoft.com/office/drawing/2014/main" id="{6D398A45-8154-476F-BB1A-87872850B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600" y="9344025"/>
            <a:ext cx="12192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1700">
              <a:solidFill>
                <a:srgbClr val="C0C0C0"/>
              </a:solidFill>
              <a:latin typeface="Arial Black" panose="020B0A04020102020204" pitchFamily="34" charset="0"/>
            </a:endParaRPr>
          </a:p>
        </p:txBody>
      </p:sp>
      <p:sp>
        <p:nvSpPr>
          <p:cNvPr id="2065" name="Rectangle 29">
            <a:extLst>
              <a:ext uri="{FF2B5EF4-FFF2-40B4-BE49-F238E27FC236}">
                <a16:creationId xmlns:a16="http://schemas.microsoft.com/office/drawing/2014/main" id="{800D7629-2A86-4B6D-8796-C7CA8533B454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1022354" y="5913342"/>
            <a:ext cx="2849562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600">
                <a:solidFill>
                  <a:srgbClr val="C0C0C0"/>
                </a:solidFill>
                <a:latin typeface="Gill Sans MT" panose="020B0502020104020203" pitchFamily="34" charset="0"/>
              </a:rPr>
              <a:t>interprofessional</a:t>
            </a:r>
          </a:p>
        </p:txBody>
      </p:sp>
      <p:sp>
        <p:nvSpPr>
          <p:cNvPr id="2077" name="Text Box 41">
            <a:extLst>
              <a:ext uri="{FF2B5EF4-FFF2-40B4-BE49-F238E27FC236}">
                <a16:creationId xmlns:a16="http://schemas.microsoft.com/office/drawing/2014/main" id="{9B8A8E4E-0342-4169-9C71-41432A131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088" y="9637713"/>
            <a:ext cx="6804025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"/>
              <a:t>Produced by Emily Piper-Vallillo, M.Ed., Marina </a:t>
            </a:r>
            <a:r>
              <a:rPr lang="en-US" altLang="en-US" sz="800" err="1"/>
              <a:t>Zambrotta</a:t>
            </a:r>
            <a:r>
              <a:rPr lang="en-US" altLang="en-US" sz="800"/>
              <a:t>, M.D., and Helen Shields, M.D.</a:t>
            </a:r>
          </a:p>
        </p:txBody>
      </p:sp>
      <p:sp>
        <p:nvSpPr>
          <p:cNvPr id="34" name="Rectangle 25">
            <a:extLst>
              <a:ext uri="{FF2B5EF4-FFF2-40B4-BE49-F238E27FC236}">
                <a16:creationId xmlns:a16="http://schemas.microsoft.com/office/drawing/2014/main" id="{97F53925-6AB9-41BC-ADBC-FCED2006F02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396302" y="3829898"/>
            <a:ext cx="192531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600">
                <a:solidFill>
                  <a:srgbClr val="C0C0C0"/>
                </a:solidFill>
                <a:latin typeface="Gill Sans MT" panose="020B0502020104020203" pitchFamily="34" charset="0"/>
                <a:cs typeface="Nirmala UI Semilight" panose="020B0402040204020203" pitchFamily="34" charset="0"/>
              </a:rPr>
              <a:t>collegiality</a:t>
            </a:r>
          </a:p>
        </p:txBody>
      </p:sp>
      <p:pic>
        <p:nvPicPr>
          <p:cNvPr id="3" name="Graphic 2" descr="Leaf">
            <a:extLst>
              <a:ext uri="{FF2B5EF4-FFF2-40B4-BE49-F238E27FC236}">
                <a16:creationId xmlns:a16="http://schemas.microsoft.com/office/drawing/2014/main" id="{C965279B-5F30-4D3B-86C9-DA03307D31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05248" y="768123"/>
            <a:ext cx="344696" cy="344696"/>
          </a:xfrm>
          <a:prstGeom prst="rect">
            <a:avLst/>
          </a:prstGeom>
        </p:spPr>
      </p:pic>
      <p:pic>
        <p:nvPicPr>
          <p:cNvPr id="45" name="Graphic 44" descr="Leaf">
            <a:extLst>
              <a:ext uri="{FF2B5EF4-FFF2-40B4-BE49-F238E27FC236}">
                <a16:creationId xmlns:a16="http://schemas.microsoft.com/office/drawing/2014/main" id="{422E990B-5A7D-4738-9694-27B4B4E1A0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58125" y="4860936"/>
            <a:ext cx="344696" cy="344696"/>
          </a:xfrm>
          <a:prstGeom prst="rect">
            <a:avLst/>
          </a:prstGeom>
        </p:spPr>
      </p:pic>
      <p:pic>
        <p:nvPicPr>
          <p:cNvPr id="46" name="Graphic 45" descr="Leaf">
            <a:extLst>
              <a:ext uri="{FF2B5EF4-FFF2-40B4-BE49-F238E27FC236}">
                <a16:creationId xmlns:a16="http://schemas.microsoft.com/office/drawing/2014/main" id="{E86D9AC5-81E3-4949-8401-03A57F2330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52504" y="2832317"/>
            <a:ext cx="344696" cy="344696"/>
          </a:xfrm>
          <a:prstGeom prst="rect">
            <a:avLst/>
          </a:prstGeom>
        </p:spPr>
      </p:pic>
      <p:pic>
        <p:nvPicPr>
          <p:cNvPr id="47" name="Graphic 46" descr="Leaf">
            <a:extLst>
              <a:ext uri="{FF2B5EF4-FFF2-40B4-BE49-F238E27FC236}">
                <a16:creationId xmlns:a16="http://schemas.microsoft.com/office/drawing/2014/main" id="{24968290-ADE1-4516-BB71-061BC40F09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86612" y="7261072"/>
            <a:ext cx="344696" cy="344696"/>
          </a:xfrm>
          <a:prstGeom prst="rect">
            <a:avLst/>
          </a:prstGeom>
        </p:spPr>
      </p:pic>
      <p:pic>
        <p:nvPicPr>
          <p:cNvPr id="48" name="Graphic 47" descr="Leaf">
            <a:extLst>
              <a:ext uri="{FF2B5EF4-FFF2-40B4-BE49-F238E27FC236}">
                <a16:creationId xmlns:a16="http://schemas.microsoft.com/office/drawing/2014/main" id="{319E5C74-6222-4975-9C41-3E8A5FF7EC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89363" y="9210701"/>
            <a:ext cx="344696" cy="344696"/>
          </a:xfrm>
          <a:prstGeom prst="rect">
            <a:avLst/>
          </a:prstGeom>
        </p:spPr>
      </p:pic>
      <p:pic>
        <p:nvPicPr>
          <p:cNvPr id="49" name="Graphic 48" descr="Leaf">
            <a:extLst>
              <a:ext uri="{FF2B5EF4-FFF2-40B4-BE49-F238E27FC236}">
                <a16:creationId xmlns:a16="http://schemas.microsoft.com/office/drawing/2014/main" id="{ABA511A3-BE18-4BEF-A742-578BB808AE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91483" y="9227135"/>
            <a:ext cx="344696" cy="344696"/>
          </a:xfrm>
          <a:prstGeom prst="rect">
            <a:avLst/>
          </a:prstGeom>
        </p:spPr>
      </p:pic>
      <p:pic>
        <p:nvPicPr>
          <p:cNvPr id="50" name="Graphic 49" descr="Leaf">
            <a:extLst>
              <a:ext uri="{FF2B5EF4-FFF2-40B4-BE49-F238E27FC236}">
                <a16:creationId xmlns:a16="http://schemas.microsoft.com/office/drawing/2014/main" id="{4500344F-82F2-4C38-9B03-2C9D8E94AA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9680" y="9226273"/>
            <a:ext cx="344696" cy="344696"/>
          </a:xfrm>
          <a:prstGeom prst="rect">
            <a:avLst/>
          </a:prstGeom>
        </p:spPr>
      </p:pic>
      <p:pic>
        <p:nvPicPr>
          <p:cNvPr id="51" name="Graphic 50" descr="Leaf">
            <a:extLst>
              <a:ext uri="{FF2B5EF4-FFF2-40B4-BE49-F238E27FC236}">
                <a16:creationId xmlns:a16="http://schemas.microsoft.com/office/drawing/2014/main" id="{CD04818A-D380-4F1F-9D69-5F6D1263AC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2169" y="9247903"/>
            <a:ext cx="344696" cy="344696"/>
          </a:xfrm>
          <a:prstGeom prst="rect">
            <a:avLst/>
          </a:prstGeom>
        </p:spPr>
      </p:pic>
      <p:pic>
        <p:nvPicPr>
          <p:cNvPr id="52" name="Graphic 51" descr="Leaf">
            <a:extLst>
              <a:ext uri="{FF2B5EF4-FFF2-40B4-BE49-F238E27FC236}">
                <a16:creationId xmlns:a16="http://schemas.microsoft.com/office/drawing/2014/main" id="{AB2EDFB9-F1B5-4962-8DD2-AE417DBB18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2316" y="7337810"/>
            <a:ext cx="344696" cy="344696"/>
          </a:xfrm>
          <a:prstGeom prst="rect">
            <a:avLst/>
          </a:prstGeom>
        </p:spPr>
      </p:pic>
      <p:pic>
        <p:nvPicPr>
          <p:cNvPr id="53" name="Graphic 52" descr="Leaf">
            <a:extLst>
              <a:ext uri="{FF2B5EF4-FFF2-40B4-BE49-F238E27FC236}">
                <a16:creationId xmlns:a16="http://schemas.microsoft.com/office/drawing/2014/main" id="{3CAF529C-9798-46C9-B31F-364D956B13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3352" y="4443819"/>
            <a:ext cx="344696" cy="344696"/>
          </a:xfrm>
          <a:prstGeom prst="rect">
            <a:avLst/>
          </a:prstGeom>
        </p:spPr>
      </p:pic>
      <p:pic>
        <p:nvPicPr>
          <p:cNvPr id="54" name="Graphic 53" descr="Leaf">
            <a:extLst>
              <a:ext uri="{FF2B5EF4-FFF2-40B4-BE49-F238E27FC236}">
                <a16:creationId xmlns:a16="http://schemas.microsoft.com/office/drawing/2014/main" id="{E5519EF6-A3A8-45E8-A589-3F56695B87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7893" y="788987"/>
            <a:ext cx="344696" cy="344696"/>
          </a:xfrm>
          <a:prstGeom prst="rect">
            <a:avLst/>
          </a:prstGeom>
        </p:spPr>
      </p:pic>
      <p:pic>
        <p:nvPicPr>
          <p:cNvPr id="55" name="Graphic 54" descr="Leaf">
            <a:extLst>
              <a:ext uri="{FF2B5EF4-FFF2-40B4-BE49-F238E27FC236}">
                <a16:creationId xmlns:a16="http://schemas.microsoft.com/office/drawing/2014/main" id="{771D9F63-84A8-4E4C-91C0-907531BDF8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7220" y="2605061"/>
            <a:ext cx="344696" cy="344696"/>
          </a:xfrm>
          <a:prstGeom prst="rect">
            <a:avLst/>
          </a:prstGeom>
        </p:spPr>
      </p:pic>
      <p:sp>
        <p:nvSpPr>
          <p:cNvPr id="32" name="Text Box 41">
            <a:extLst>
              <a:ext uri="{FF2B5EF4-FFF2-40B4-BE49-F238E27FC236}">
                <a16:creationId xmlns:a16="http://schemas.microsoft.com/office/drawing/2014/main" id="{50B1BDE2-0181-4F5A-A7BC-79B2E60160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2324" y="802850"/>
            <a:ext cx="184239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800">
              <a:cs typeface="Arial"/>
            </a:endParaRPr>
          </a:p>
        </p:txBody>
      </p:sp>
      <p:sp>
        <p:nvSpPr>
          <p:cNvPr id="29" name="TextBox 1">
            <a:extLst>
              <a:ext uri="{FF2B5EF4-FFF2-40B4-BE49-F238E27FC236}">
                <a16:creationId xmlns:a16="http://schemas.microsoft.com/office/drawing/2014/main" id="{2D66D90E-30D4-4642-BCE3-33ECCEFFD742}"/>
              </a:ext>
            </a:extLst>
          </p:cNvPr>
          <p:cNvSpPr txBox="1"/>
          <p:nvPr/>
        </p:nvSpPr>
        <p:spPr>
          <a:xfrm>
            <a:off x="1439342" y="599099"/>
            <a:ext cx="4600298" cy="30777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cs typeface="Calibri"/>
              </a:rPr>
              <a:t>Chandler Hicks, </a:t>
            </a:r>
            <a:r>
              <a:rPr lang="en-US" sz="1400" dirty="0">
                <a:cs typeface="Arial"/>
              </a:rPr>
              <a:t>RN, MSN,</a:t>
            </a:r>
            <a:r>
              <a:rPr lang="en-US" sz="1400" dirty="0">
                <a:cs typeface="Calibri"/>
              </a:rPr>
              <a:t> Agustina Saenz, MD, MPH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AE4BC6-A171-4136-9534-F24750CC0AF2}"/>
              </a:ext>
            </a:extLst>
          </p:cNvPr>
          <p:cNvSpPr txBox="1"/>
          <p:nvPr/>
        </p:nvSpPr>
        <p:spPr>
          <a:xfrm>
            <a:off x="2504077" y="2557888"/>
            <a:ext cx="2805282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Black"/>
              </a:rPr>
              <a:t>WHEN</a:t>
            </a:r>
            <a:r>
              <a:rPr lang="en-US" sz="2800" dirty="0">
                <a:latin typeface="Arial Black"/>
              </a:rPr>
              <a:t> </a:t>
            </a:r>
            <a:endParaRPr lang="en-US" sz="2800" dirty="0">
              <a:cs typeface="Arial"/>
            </a:endParaRPr>
          </a:p>
          <a:p>
            <a:pPr algn="ctr"/>
            <a:r>
              <a:rPr lang="en-US" sz="1600" dirty="0">
                <a:latin typeface="Arial Black"/>
              </a:rPr>
              <a:t>TO MONITOR</a:t>
            </a:r>
            <a:endParaRPr lang="en-US" sz="1600" dirty="0">
              <a:cs typeface="Arial"/>
            </a:endParaRPr>
          </a:p>
        </p:txBody>
      </p:sp>
      <p:pic>
        <p:nvPicPr>
          <p:cNvPr id="18" name="Picture 18" descr="A close up of a clock&#10;&#10;Description generated with very high confidence">
            <a:extLst>
              <a:ext uri="{FF2B5EF4-FFF2-40B4-BE49-F238E27FC236}">
                <a16:creationId xmlns:a16="http://schemas.microsoft.com/office/drawing/2014/main" id="{01A6645E-F49B-4F76-B478-FDD5EF48A0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99135" y="2668510"/>
            <a:ext cx="622831" cy="54026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F0CD83C-F566-4981-A111-3A55EBCDE990}"/>
              </a:ext>
            </a:extLst>
          </p:cNvPr>
          <p:cNvSpPr txBox="1"/>
          <p:nvPr/>
        </p:nvSpPr>
        <p:spPr>
          <a:xfrm>
            <a:off x="1093288" y="1375486"/>
            <a:ext cx="5746634" cy="116955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Char char="•"/>
            </a:pPr>
            <a:r>
              <a:rPr lang="en-US" sz="1400" dirty="0">
                <a:latin typeface="Arial"/>
                <a:cs typeface="Arial"/>
              </a:rPr>
              <a:t> Buprenorphine induction​</a:t>
            </a:r>
          </a:p>
          <a:p>
            <a:pPr>
              <a:buChar char="•"/>
            </a:pPr>
            <a:r>
              <a:rPr lang="en-US" sz="1400" dirty="0">
                <a:latin typeface="Arial"/>
                <a:cs typeface="Arial"/>
              </a:rPr>
              <a:t> Patients on chronic opioids​</a:t>
            </a:r>
          </a:p>
          <a:p>
            <a:pPr>
              <a:buChar char="•"/>
            </a:pPr>
            <a:r>
              <a:rPr lang="en-US" sz="1400" dirty="0">
                <a:latin typeface="Arial"/>
                <a:cs typeface="Arial"/>
              </a:rPr>
              <a:t> Opioid abuse / addiction​</a:t>
            </a:r>
          </a:p>
          <a:p>
            <a:pPr>
              <a:buChar char="•"/>
            </a:pPr>
            <a:r>
              <a:rPr lang="en-US" sz="1400" dirty="0">
                <a:latin typeface="Arial"/>
                <a:cs typeface="Arial"/>
              </a:rPr>
              <a:t> Patients who received high doses on opioids on admission and are being tapered down (Patients transferred from the ICU).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8D1120-B198-4A77-8564-7B7754A57295}"/>
              </a:ext>
            </a:extLst>
          </p:cNvPr>
          <p:cNvSpPr txBox="1"/>
          <p:nvPr/>
        </p:nvSpPr>
        <p:spPr>
          <a:xfrm>
            <a:off x="1929814" y="1080711"/>
            <a:ext cx="333670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Black"/>
                <a:cs typeface="Segoe UI"/>
              </a:rPr>
              <a:t>WHO </a:t>
            </a:r>
            <a:r>
              <a:rPr lang="en-US" dirty="0">
                <a:latin typeface="Arial Black"/>
                <a:cs typeface="Segoe UI"/>
              </a:rPr>
              <a:t>TO ​MONITOR</a:t>
            </a:r>
            <a:endParaRPr lang="en-US">
              <a:cs typeface="Arial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C483C49-1C0A-4832-B387-A613529EB657}"/>
              </a:ext>
            </a:extLst>
          </p:cNvPr>
          <p:cNvSpPr txBox="1"/>
          <p:nvPr/>
        </p:nvSpPr>
        <p:spPr>
          <a:xfrm>
            <a:off x="680536" y="7328888"/>
            <a:ext cx="118060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latin typeface="Arial Black"/>
                <a:cs typeface="Segoe UI"/>
              </a:rPr>
              <a:t>EARLY</a:t>
            </a:r>
            <a:endParaRPr lang="en-US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979476C-6BBC-4118-91D3-30E6ED2E4FE8}"/>
              </a:ext>
            </a:extLst>
          </p:cNvPr>
          <p:cNvSpPr txBox="1"/>
          <p:nvPr/>
        </p:nvSpPr>
        <p:spPr>
          <a:xfrm>
            <a:off x="3576029" y="7328890"/>
            <a:ext cx="118060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latin typeface="Arial Black"/>
                <a:cs typeface="Segoe UI"/>
              </a:rPr>
              <a:t>LATE</a:t>
            </a:r>
            <a:endParaRPr lang="en-US" dirty="0">
              <a:solidFill>
                <a:srgbClr val="50B4C8"/>
              </a:solidFill>
              <a:latin typeface="Arial Black"/>
              <a:cs typeface="Segoe U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11E920-7245-4F0B-9600-6C158F02137C}"/>
              </a:ext>
            </a:extLst>
          </p:cNvPr>
          <p:cNvSpPr txBox="1"/>
          <p:nvPr/>
        </p:nvSpPr>
        <p:spPr>
          <a:xfrm>
            <a:off x="680489" y="7693911"/>
            <a:ext cx="2317037" cy="1492716"/>
          </a:xfrm>
          <a:prstGeom prst="rect">
            <a:avLst/>
          </a:prstGeom>
          <a:solidFill>
            <a:schemeClr val="accent1"/>
          </a:solidFill>
          <a:ln>
            <a:solidFill>
              <a:srgbClr val="C0000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300" dirty="0">
                <a:latin typeface="Arial"/>
                <a:cs typeface="Arial"/>
              </a:rPr>
              <a:t>Agitation/anxiety</a:t>
            </a:r>
            <a:endParaRPr lang="en-US" sz="1300"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sz="1300" dirty="0">
                <a:latin typeface="Arial"/>
                <a:cs typeface="Arial"/>
              </a:rPr>
              <a:t>Insomnia</a:t>
            </a:r>
          </a:p>
          <a:p>
            <a:pPr marL="285750" indent="-285750">
              <a:buFont typeface="Arial"/>
              <a:buChar char="•"/>
            </a:pPr>
            <a:r>
              <a:rPr lang="en-US" sz="1300" dirty="0">
                <a:latin typeface="Arial"/>
                <a:cs typeface="Arial"/>
              </a:rPr>
              <a:t>Muscle aches</a:t>
            </a:r>
          </a:p>
          <a:p>
            <a:pPr marL="285750" indent="-285750">
              <a:buFont typeface="Arial"/>
              <a:buChar char="•"/>
            </a:pPr>
            <a:r>
              <a:rPr lang="en-US" sz="1300" dirty="0">
                <a:latin typeface="Arial"/>
                <a:cs typeface="Arial"/>
              </a:rPr>
              <a:t>Increased lacrimation</a:t>
            </a:r>
          </a:p>
          <a:p>
            <a:pPr marL="285750" indent="-285750">
              <a:buFont typeface="Arial"/>
              <a:buChar char="•"/>
            </a:pPr>
            <a:r>
              <a:rPr lang="en-US" sz="1300" dirty="0">
                <a:latin typeface="Arial"/>
                <a:cs typeface="Arial"/>
              </a:rPr>
              <a:t>Rhinorrhea</a:t>
            </a:r>
          </a:p>
          <a:p>
            <a:pPr marL="285750" indent="-285750">
              <a:buFont typeface="Arial"/>
              <a:buChar char="•"/>
            </a:pPr>
            <a:r>
              <a:rPr lang="en-US" sz="1300" dirty="0">
                <a:latin typeface="Arial"/>
                <a:cs typeface="Arial"/>
              </a:rPr>
              <a:t>Sweating</a:t>
            </a:r>
            <a:endParaRPr lang="en-US" sz="1300"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sz="1300" dirty="0">
                <a:latin typeface="Arial"/>
                <a:cs typeface="Arial"/>
              </a:rPr>
              <a:t>Yawning</a:t>
            </a:r>
            <a:endParaRPr lang="en-US" sz="13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6F7C7C7-FFB6-4253-926F-E4D08A8062C7}"/>
              </a:ext>
            </a:extLst>
          </p:cNvPr>
          <p:cNvSpPr txBox="1"/>
          <p:nvPr/>
        </p:nvSpPr>
        <p:spPr>
          <a:xfrm>
            <a:off x="3173655" y="7693912"/>
            <a:ext cx="1586473" cy="1308050"/>
          </a:xfrm>
          <a:prstGeom prst="rect">
            <a:avLst/>
          </a:prstGeom>
          <a:solidFill>
            <a:schemeClr val="accent1"/>
          </a:solidFill>
          <a:ln>
            <a:solidFill>
              <a:srgbClr val="C0000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300" dirty="0">
                <a:latin typeface="Arial"/>
                <a:cs typeface="Arial"/>
              </a:rPr>
              <a:t>Nausea</a:t>
            </a:r>
            <a:endParaRPr lang="en-US" sz="1300">
              <a:cs typeface="Arial" panose="020B0604020202020204" pitchFamily="34" charset="0"/>
            </a:endParaRPr>
          </a:p>
          <a:p>
            <a:pPr marL="285750" indent="-285750">
              <a:buFont typeface="Arial"/>
              <a:buChar char="•"/>
            </a:pPr>
            <a:r>
              <a:rPr lang="en-US" sz="1300" dirty="0">
                <a:latin typeface="Arial"/>
                <a:cs typeface="Arial"/>
              </a:rPr>
              <a:t>Vomiting</a:t>
            </a:r>
            <a:endParaRPr lang="en-US" sz="1300">
              <a:cs typeface="Arial" panose="020B0604020202020204" pitchFamily="34" charset="0"/>
            </a:endParaRPr>
          </a:p>
          <a:p>
            <a:pPr marL="285750" indent="-285750">
              <a:buFont typeface="Arial"/>
              <a:buChar char="•"/>
            </a:pPr>
            <a:r>
              <a:rPr lang="en-US" sz="1300" dirty="0">
                <a:latin typeface="Arial"/>
                <a:cs typeface="Arial"/>
              </a:rPr>
              <a:t>Diarrhea</a:t>
            </a:r>
            <a:endParaRPr lang="en-US" sz="1300">
              <a:cs typeface="Arial" panose="020B0604020202020204" pitchFamily="34" charset="0"/>
            </a:endParaRPr>
          </a:p>
          <a:p>
            <a:pPr marL="285750" indent="-285750">
              <a:buFont typeface="Arial"/>
              <a:buChar char="•"/>
            </a:pPr>
            <a:r>
              <a:rPr lang="en-US" sz="1300" dirty="0">
                <a:latin typeface="Arial"/>
                <a:cs typeface="Arial"/>
              </a:rPr>
              <a:t>Abdominal pain</a:t>
            </a:r>
            <a:endParaRPr lang="en-US" sz="1300">
              <a:cs typeface="Arial" panose="020B0604020202020204" pitchFamily="34" charset="0"/>
            </a:endParaRPr>
          </a:p>
          <a:p>
            <a:pPr marL="285750" indent="-285750">
              <a:buFont typeface="Arial"/>
              <a:buChar char="•"/>
            </a:pPr>
            <a:r>
              <a:rPr lang="en-US" sz="1400" dirty="0">
                <a:latin typeface="Arial"/>
                <a:cs typeface="Arial"/>
              </a:rPr>
              <a:t>Goosebumps</a:t>
            </a:r>
            <a:endParaRPr lang="en-US">
              <a:cs typeface="Arial" panose="020B0604020202020204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BDEAED8-2E56-4E36-A532-986D41423581}"/>
              </a:ext>
            </a:extLst>
          </p:cNvPr>
          <p:cNvSpPr txBox="1"/>
          <p:nvPr/>
        </p:nvSpPr>
        <p:spPr>
          <a:xfrm>
            <a:off x="1777669" y="6781356"/>
            <a:ext cx="1972049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 Black"/>
                <a:cs typeface="Segoe UI"/>
              </a:rPr>
              <a:t>SYMPTOMS</a:t>
            </a:r>
          </a:p>
        </p:txBody>
      </p:sp>
      <p:pic>
        <p:nvPicPr>
          <p:cNvPr id="63" name="Picture 18" descr="A close up of a clock&#10;&#10;Description generated with very high confidence">
            <a:extLst>
              <a:ext uri="{FF2B5EF4-FFF2-40B4-BE49-F238E27FC236}">
                <a16:creationId xmlns:a16="http://schemas.microsoft.com/office/drawing/2014/main" id="{3EBACBFB-F6BA-46B9-8B55-8030E8ABEC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5297" y="2668510"/>
            <a:ext cx="622831" cy="540269"/>
          </a:xfrm>
          <a:prstGeom prst="rect">
            <a:avLst/>
          </a:prstGeom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7C56A0F0-6218-4A72-AF5F-1DA8746DE598}"/>
              </a:ext>
            </a:extLst>
          </p:cNvPr>
          <p:cNvSpPr txBox="1"/>
          <p:nvPr/>
        </p:nvSpPr>
        <p:spPr>
          <a:xfrm>
            <a:off x="5273619" y="7980243"/>
            <a:ext cx="1748821" cy="107721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chemeClr val="tx2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https://www.mdcalc.com/cows-score-opiate-withdrawal</a:t>
            </a:r>
            <a:endParaRPr lang="en-US" sz="1600">
              <a:solidFill>
                <a:schemeClr val="tx2">
                  <a:lumMod val="75000"/>
                  <a:lumOff val="25000"/>
                </a:schemeClr>
              </a:solidFill>
              <a:cs typeface="Arial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807F1BE-30D7-4160-9418-393FA1EB1D5F}"/>
              </a:ext>
            </a:extLst>
          </p:cNvPr>
          <p:cNvSpPr txBox="1"/>
          <p:nvPr/>
        </p:nvSpPr>
        <p:spPr>
          <a:xfrm>
            <a:off x="5082692" y="6966291"/>
            <a:ext cx="2093810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latin typeface="Arial Black"/>
                <a:cs typeface="Segoe UI"/>
              </a:rPr>
              <a:t>LINK </a:t>
            </a:r>
            <a:endParaRPr lang="en-US" sz="1400" dirty="0"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Arial Black"/>
                <a:cs typeface="Segoe UI"/>
              </a:rPr>
              <a:t>to </a:t>
            </a:r>
            <a:endParaRPr lang="en-US" sz="1400">
              <a:cs typeface="Arial"/>
            </a:endParaRPr>
          </a:p>
          <a:p>
            <a:pPr algn="ctr"/>
            <a:r>
              <a:rPr lang="en-US" sz="1400" dirty="0">
                <a:latin typeface="Arial Black"/>
                <a:cs typeface="Segoe UI"/>
              </a:rPr>
              <a:t>Clinical Opioid Withdrawal Scale</a:t>
            </a:r>
            <a:endParaRPr lang="en-US" sz="1400">
              <a:cs typeface="Arial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FCA9528-E1D9-4774-BA5C-8C66373A3CDD}"/>
              </a:ext>
            </a:extLst>
          </p:cNvPr>
          <p:cNvCxnSpPr/>
          <p:nvPr/>
        </p:nvCxnSpPr>
        <p:spPr>
          <a:xfrm flipH="1">
            <a:off x="1784840" y="7157154"/>
            <a:ext cx="303209" cy="407425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B0A29449-EE6F-4AF6-A79F-A7E414C97D48}"/>
              </a:ext>
            </a:extLst>
          </p:cNvPr>
          <p:cNvCxnSpPr>
            <a:cxnSpLocks/>
          </p:cNvCxnSpPr>
          <p:nvPr/>
        </p:nvCxnSpPr>
        <p:spPr>
          <a:xfrm>
            <a:off x="3228370" y="7173055"/>
            <a:ext cx="467945" cy="366867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4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83BB3DBF-067D-4814-A2B2-D189D6709EA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0000" t="21900" r="4970" b="6332"/>
          <a:stretch/>
        </p:blipFill>
        <p:spPr>
          <a:xfrm>
            <a:off x="1205428" y="3276927"/>
            <a:ext cx="5643625" cy="310250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82</Words>
  <Application>Microsoft Office PowerPoint</Application>
  <PresentationFormat>Custom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FangSong</vt:lpstr>
      <vt:lpstr>Arial</vt:lpstr>
      <vt:lpstr>Arial Black</vt:lpstr>
      <vt:lpstr>Calibri</vt:lpstr>
      <vt:lpstr>Gill Sans MT</vt:lpstr>
      <vt:lpstr>Nirmala UI Semilight</vt:lpstr>
      <vt:lpstr>Segoe UI</vt:lpstr>
      <vt:lpstr>Vani</vt:lpstr>
      <vt:lpstr>Default Design</vt:lpstr>
      <vt:lpstr>Opioid Withdrawal</vt:lpstr>
    </vt:vector>
  </TitlesOfParts>
  <Company>Organization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Laura Chen Worksheet</dc:title>
  <dc:creator>jhayward</dc:creator>
  <cp:lastModifiedBy>Shields, Helen M.</cp:lastModifiedBy>
  <cp:revision>485</cp:revision>
  <cp:lastPrinted>2019-07-24T12:34:07Z</cp:lastPrinted>
  <dcterms:created xsi:type="dcterms:W3CDTF">2008-09-12T20:31:59Z</dcterms:created>
  <dcterms:modified xsi:type="dcterms:W3CDTF">2019-10-15T15:27:38Z</dcterms:modified>
</cp:coreProperties>
</file>