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72" r:id="rId4"/>
    <p:sldId id="257" r:id="rId5"/>
    <p:sldId id="260" r:id="rId6"/>
    <p:sldId id="274" r:id="rId7"/>
    <p:sldId id="259" r:id="rId8"/>
    <p:sldId id="258" r:id="rId9"/>
    <p:sldId id="268" r:id="rId10"/>
    <p:sldId id="282" r:id="rId11"/>
    <p:sldId id="275" r:id="rId12"/>
    <p:sldId id="277" r:id="rId13"/>
    <p:sldId id="278" r:id="rId14"/>
    <p:sldId id="279" r:id="rId15"/>
    <p:sldId id="280" r:id="rId16"/>
    <p:sldId id="283" r:id="rId17"/>
    <p:sldId id="269" r:id="rId18"/>
    <p:sldId id="281" r:id="rId19"/>
    <p:sldId id="264" r:id="rId20"/>
    <p:sldId id="27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10F84-14B8-4B46-B9BA-74AB9F7E90B9}" type="datetimeFigureOut">
              <a:rPr lang="en-US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94CA-75B9-4F92-A62E-A3B88494C04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Presenters ask the following questions: </a:t>
            </a:r>
            <a:r>
              <a:rPr lang="en-US" dirty="0"/>
              <a:t>1. </a:t>
            </a:r>
            <a:r>
              <a:rPr lang="en-US" b="1" dirty="0"/>
              <a:t>Should this patient be monitored on telemetry? 2. In your experience are they usually put on telemetry for this?</a:t>
            </a:r>
          </a:p>
          <a:p>
            <a:r>
              <a:rPr lang="en-US" dirty="0">
                <a:cs typeface="Calibri" panose="020F0502020204030204"/>
              </a:rPr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Presenters can explain that all the people who get the correct telemetry lead placement get a surprise!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Presenters ask the following questions: </a:t>
            </a:r>
            <a:r>
              <a:rPr lang="en-US" dirty="0"/>
              <a:t>1. </a:t>
            </a:r>
            <a:r>
              <a:rPr lang="en-US" b="1" dirty="0"/>
              <a:t>Should this patient be monitored on telemetry? 2. In your experience are they usually put on telemetry for this?</a:t>
            </a:r>
          </a:p>
          <a:p>
            <a:r>
              <a:rPr lang="en-US" dirty="0">
                <a:cs typeface="Calibri" panose="020F0502020204030204"/>
              </a:rPr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ask the following questions: 1. </a:t>
            </a:r>
            <a:r>
              <a:rPr lang="en-US" b="1" dirty="0"/>
              <a:t>Should this patient be monitored on telemetry? 2. In your experience are they usually put on telemetry for this?</a:t>
            </a:r>
            <a:endParaRPr lang="en-US" dirty="0"/>
          </a:p>
          <a:p>
            <a:r>
              <a:rPr lang="en-US" dirty="0"/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ask the following questions: 1. </a:t>
            </a:r>
            <a:r>
              <a:rPr lang="en-US" b="1" dirty="0"/>
              <a:t>Should this patient be monitored on telemetry? 2. In your experience are they usually put on telemetry for this? 3. What if the K is 4.1?</a:t>
            </a:r>
          </a:p>
          <a:p>
            <a:endParaRPr lang="en-US" b="1" dirty="0">
              <a:cs typeface="Calibri"/>
            </a:endParaRPr>
          </a:p>
          <a:p>
            <a:r>
              <a:rPr lang="en-US" dirty="0"/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ask the following questions: 1. </a:t>
            </a:r>
            <a:r>
              <a:rPr lang="en-US" b="1" dirty="0"/>
              <a:t>Should this patient be monitored on telemetry? 2. In your experience are they usually put on telemetry for this?</a:t>
            </a:r>
            <a:endParaRPr lang="en-US" dirty="0"/>
          </a:p>
          <a:p>
            <a:r>
              <a:rPr lang="en-US" dirty="0"/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Presenters ask the following questions: </a:t>
            </a:r>
            <a:r>
              <a:rPr lang="en-US" dirty="0"/>
              <a:t>1. </a:t>
            </a:r>
            <a:r>
              <a:rPr lang="en-US" b="1" dirty="0"/>
              <a:t>Should this patient be monitored on telemetry? 2. In your experience are they usually put on telemetry for this?</a:t>
            </a:r>
          </a:p>
          <a:p>
            <a:r>
              <a:rPr lang="en-US" dirty="0">
                <a:cs typeface="Calibri" panose="020F0502020204030204"/>
              </a:rPr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ask the following questions: 1. </a:t>
            </a:r>
            <a:r>
              <a:rPr lang="en-US" b="1" dirty="0"/>
              <a:t>Should this patient be monitored on telemetry? 2. In your experience are they usually put on telemetry for this?</a:t>
            </a:r>
            <a:endParaRPr lang="en-US" dirty="0"/>
          </a:p>
          <a:p>
            <a:r>
              <a:rPr lang="en-US" dirty="0"/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ask the following questions: 1. </a:t>
            </a:r>
            <a:r>
              <a:rPr lang="en-US" b="1" dirty="0"/>
              <a:t>Should this patient be monitored on telemetry? 2. In your experience are they usually put on telemetry for this? 3. What if the K is 4.1?</a:t>
            </a:r>
          </a:p>
          <a:p>
            <a:endParaRPr lang="en-US" b="1" dirty="0">
              <a:cs typeface="Calibri"/>
            </a:endParaRPr>
          </a:p>
          <a:p>
            <a:r>
              <a:rPr lang="en-US" dirty="0"/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0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 ask the following questions: 1. </a:t>
            </a:r>
            <a:r>
              <a:rPr lang="en-US" b="1" dirty="0"/>
              <a:t>Should this patient be monitored on telemetry? 2. In your experience are they usually put on telemetry for this?</a:t>
            </a:r>
            <a:endParaRPr lang="en-US" dirty="0"/>
          </a:p>
          <a:p>
            <a:r>
              <a:rPr lang="en-US" dirty="0"/>
              <a:t>Ask participants to turn to their neighbor and chat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E94CA-75B9-4F92-A62E-A3B88494C04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7478557C-4486-4FCF-BC0B-837A1F16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6" y="144417"/>
            <a:ext cx="11959769" cy="6576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8A91B-B661-40F9-839E-7A8861EBD887}"/>
              </a:ext>
            </a:extLst>
          </p:cNvPr>
          <p:cNvSpPr txBox="1"/>
          <p:nvPr/>
        </p:nvSpPr>
        <p:spPr>
          <a:xfrm rot="20580000">
            <a:off x="277924" y="1864415"/>
            <a:ext cx="1148801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Arial"/>
                <a:cs typeface="Arial"/>
              </a:rPr>
              <a:t>THE AGONY AND ECSTASY OF</a:t>
            </a:r>
            <a:r>
              <a:rPr lang="en-US" sz="60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6600" b="1">
                <a:solidFill>
                  <a:srgbClr val="C00000"/>
                </a:solidFill>
                <a:latin typeface="Arial"/>
                <a:cs typeface="Arial"/>
              </a:rPr>
              <a:t>TELEMETRY ALARMS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7583A-C458-481A-B9BA-4A65FAFB0EE2}"/>
              </a:ext>
            </a:extLst>
          </p:cNvPr>
          <p:cNvSpPr txBox="1"/>
          <p:nvPr/>
        </p:nvSpPr>
        <p:spPr>
          <a:xfrm rot="20580000">
            <a:off x="-91150" y="3816995"/>
            <a:ext cx="118884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Arial"/>
                <a:cs typeface="Arial"/>
              </a:rPr>
              <a:t>Stephanie Bartelt, BSN and Bram Wispelwey, MD, MS, MPH</a:t>
            </a:r>
          </a:p>
        </p:txBody>
      </p:sp>
    </p:spTree>
    <p:extLst>
      <p:ext uri="{BB962C8B-B14F-4D97-AF65-F5344CB8AC3E}">
        <p14:creationId xmlns:p14="http://schemas.microsoft.com/office/powerpoint/2010/main" val="8967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F14A5-9F32-40AA-BA7E-5BAC3CE963FC}"/>
              </a:ext>
            </a:extLst>
          </p:cNvPr>
          <p:cNvSpPr txBox="1"/>
          <p:nvPr/>
        </p:nvSpPr>
        <p:spPr>
          <a:xfrm>
            <a:off x="-15874" y="61911"/>
            <a:ext cx="1222057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r>
              <a:rPr lang="en-US" sz="4400" b="1" dirty="0">
                <a:latin typeface="Arial"/>
                <a:cs typeface="Arial"/>
              </a:rPr>
              <a:t> Current Relevant AHA Telemetry Guidelines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FEBF6F-2757-4745-B814-43B39D650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57917"/>
              </p:ext>
            </p:extLst>
          </p:nvPr>
        </p:nvGraphicFramePr>
        <p:xfrm>
          <a:off x="511968" y="1506140"/>
          <a:ext cx="11169022" cy="431600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84511">
                  <a:extLst>
                    <a:ext uri="{9D8B030D-6E8A-4147-A177-3AD203B41FA5}">
                      <a16:colId xmlns:a16="http://schemas.microsoft.com/office/drawing/2014/main" val="2267640623"/>
                    </a:ext>
                  </a:extLst>
                </a:gridCol>
                <a:gridCol w="5584511">
                  <a:extLst>
                    <a:ext uri="{9D8B030D-6E8A-4147-A177-3AD203B41FA5}">
                      <a16:colId xmlns:a16="http://schemas.microsoft.com/office/drawing/2014/main" val="3556092085"/>
                    </a:ext>
                  </a:extLst>
                </a:gridCol>
              </a:tblGrid>
              <a:tr h="3670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Telemetry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Telemetry NOT Indicated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20018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Onset or Recurrent Atrial Tachycardias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Chronic </a:t>
                      </a:r>
                      <a:r>
                        <a:rPr lang="en-US" sz="1800" b="1" i="0" u="none" strike="noStrike" noProof="0" dirty="0" err="1">
                          <a:latin typeface="Calibri"/>
                        </a:rPr>
                        <a:t>Afib</a:t>
                      </a:r>
                      <a:endParaRPr lang="en-US" b="1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046209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Any Atrial Arrythmia with Hemodynamic Instability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NSVT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72335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Syncope (if cardiac etiology suspected)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Asymptomatic Sinus Bradycardia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19397"/>
                  </a:ext>
                </a:extLst>
              </a:tr>
              <a:tr h="6362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Endocarditis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 Degree Heart Block, Mobitz 1 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(I.e.  Wenckebach)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946019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Acute Decompensated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PPM or ICD (if unrelated to admission)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80577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Moderate to Severe K or Mag Imbalance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(Severe </a:t>
                      </a:r>
                      <a:r>
                        <a:rPr lang="en-US" sz="1800" b="0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hypoK</a:t>
                      </a:r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 &lt; 2.5, severe </a:t>
                      </a:r>
                      <a:r>
                        <a:rPr lang="en-US" sz="1800" b="0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hypoMag</a:t>
                      </a:r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 &lt; 1.3)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NON-Cardiac Surgery (if asymptomatic)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95578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Chronic Hemodialysis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70166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Drug Overdose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71884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Post-Conscious Sedation (until awake and alert)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4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5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C8B138-F433-455A-9E1D-0C5B7F987A41}"/>
              </a:ext>
            </a:extLst>
          </p:cNvPr>
          <p:cNvSpPr txBox="1"/>
          <p:nvPr/>
        </p:nvSpPr>
        <p:spPr>
          <a:xfrm>
            <a:off x="-2448" y="1584894"/>
            <a:ext cx="1222057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Now that we know the guidelines, let's review the cases.... </a:t>
            </a:r>
          </a:p>
        </p:txBody>
      </p:sp>
    </p:spTree>
    <p:extLst>
      <p:ext uri="{BB962C8B-B14F-4D97-AF65-F5344CB8AC3E}">
        <p14:creationId xmlns:p14="http://schemas.microsoft.com/office/powerpoint/2010/main" val="246010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CAAC8A-D11D-4F99-BB0C-CAD1EA54929C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64F8-8793-4822-AD74-119B9D635D2A}"/>
              </a:ext>
            </a:extLst>
          </p:cNvPr>
          <p:cNvSpPr txBox="1"/>
          <p:nvPr/>
        </p:nvSpPr>
        <p:spPr>
          <a:xfrm>
            <a:off x="640372" y="1239033"/>
            <a:ext cx="1095850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Telemetry, Yes or No?</a:t>
            </a:r>
            <a:endParaRPr lang="en-US" sz="2800" b="1" dirty="0">
              <a:latin typeface="Arial"/>
              <a:ea typeface="+mn-lt"/>
              <a:cs typeface="Arial"/>
            </a:endParaRPr>
          </a:p>
          <a:p>
            <a:endParaRPr lang="en-US" sz="2800" dirty="0">
              <a:latin typeface="Arial"/>
              <a:ea typeface="+mn-lt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68-year old female with hx COPD on 2L oxygen coming in with cough, tachycardia to 110 bpm, blood pressure of 130/80, stable oxygen requirement, being treated for community acquired pneumonia. 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5" descr="A screen shot of a fence&#10;&#10;Description generated with high confidence">
            <a:extLst>
              <a:ext uri="{FF2B5EF4-FFF2-40B4-BE49-F238E27FC236}">
                <a16:creationId xmlns:a16="http://schemas.microsoft.com/office/drawing/2014/main" id="{AE5112C4-3981-4123-98A9-D9DDDF83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00" y="4224718"/>
            <a:ext cx="5734050" cy="176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90761-86D3-40B3-9758-409736762BFC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 minute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D71C-B99D-4563-A45C-310BF2D0D97F}"/>
              </a:ext>
            </a:extLst>
          </p:cNvPr>
          <p:cNvSpPr txBox="1"/>
          <p:nvPr/>
        </p:nvSpPr>
        <p:spPr>
          <a:xfrm>
            <a:off x="8641556" y="1039414"/>
            <a:ext cx="21240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/>
                <a:cs typeface="Arial"/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142A69-0C71-4C43-BFDE-2741F74F6B43}"/>
              </a:ext>
            </a:extLst>
          </p:cNvPr>
          <p:cNvSpPr txBox="1"/>
          <p:nvPr/>
        </p:nvSpPr>
        <p:spPr>
          <a:xfrm>
            <a:off x="869719" y="1159109"/>
            <a:ext cx="1044654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Telemetry, Yes or No? </a:t>
            </a:r>
            <a:endParaRPr lang="en-US" sz="2800" b="1" dirty="0">
              <a:latin typeface="Arial"/>
              <a:ea typeface="+mn-lt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A 56-year old male with history of hypertension, hyperlipidemia, obesity, 30-pack year smoking history, presents with chest pain. His Hs-troponin level 3 hours apart 10 --&gt; 60. </a:t>
            </a:r>
          </a:p>
          <a:p>
            <a:endParaRPr lang="en-US" sz="2800">
              <a:latin typeface="Arial"/>
              <a:ea typeface="+mn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2DE44-F009-476B-B0F9-5C0C0DDED965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 1 minute</a:t>
            </a:r>
          </a:p>
        </p:txBody>
      </p:sp>
      <p:pic>
        <p:nvPicPr>
          <p:cNvPr id="6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723E7F89-A45C-436C-9951-26A61DD1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12" y="3058374"/>
            <a:ext cx="8007099" cy="3202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5AF5B-E1BE-4314-9C40-C19FD4979CD0}"/>
              </a:ext>
            </a:extLst>
          </p:cNvPr>
          <p:cNvSpPr txBox="1"/>
          <p:nvPr/>
        </p:nvSpPr>
        <p:spPr>
          <a:xfrm>
            <a:off x="-4851" y="294824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021BC-781E-49FE-B73C-1F56D7AE0B69}"/>
              </a:ext>
            </a:extLst>
          </p:cNvPr>
          <p:cNvSpPr txBox="1"/>
          <p:nvPr/>
        </p:nvSpPr>
        <p:spPr>
          <a:xfrm>
            <a:off x="8986837" y="777477"/>
            <a:ext cx="21240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/>
                <a:cs typeface="Arial"/>
              </a:rPr>
              <a:t>YES!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D3EA6-08A1-43B6-B3D2-70C5BA0B5E9E}"/>
              </a:ext>
            </a:extLst>
          </p:cNvPr>
          <p:cNvSpPr txBox="1"/>
          <p:nvPr/>
        </p:nvSpPr>
        <p:spPr>
          <a:xfrm>
            <a:off x="344066" y="1041433"/>
            <a:ext cx="1149882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Telemetry, Yes or No?</a:t>
            </a:r>
            <a:endParaRPr lang="en-US" sz="2800" dirty="0"/>
          </a:p>
          <a:p>
            <a:r>
              <a:rPr lang="en-US" sz="2800" dirty="0">
                <a:latin typeface="Arial"/>
                <a:ea typeface="+mn-lt"/>
                <a:cs typeface="Arial"/>
              </a:rPr>
              <a:t>A 45-year old male presents with watery diarrhea 4 days after returning from a Caribbean cruise and is found to have norovirus. Labs are notable for a K of 2.3 </a:t>
            </a:r>
            <a:r>
              <a:rPr lang="en-US" sz="2800" dirty="0" err="1">
                <a:latin typeface="Arial"/>
                <a:ea typeface="+mn-lt"/>
                <a:cs typeface="Arial"/>
              </a:rPr>
              <a:t>mEq</a:t>
            </a:r>
            <a:r>
              <a:rPr lang="en-US" sz="2800" dirty="0">
                <a:latin typeface="Arial"/>
                <a:ea typeface="+mn-lt"/>
                <a:cs typeface="Arial"/>
              </a:rPr>
              <a:t>/dl and Magnesium of 1.5 </a:t>
            </a:r>
            <a:r>
              <a:rPr lang="en-US" sz="2800" dirty="0">
                <a:ea typeface="+mn-lt"/>
                <a:cs typeface="+mn-lt"/>
              </a:rPr>
              <a:t>mg/dl</a:t>
            </a:r>
            <a:r>
              <a:rPr lang="en-US" sz="2800" dirty="0">
                <a:latin typeface="Arial"/>
                <a:ea typeface="+mn-lt"/>
                <a:cs typeface="Arial"/>
              </a:rPr>
              <a:t>. In the ER, this rhythm is noted on the tracing below. </a:t>
            </a:r>
          </a:p>
        </p:txBody>
      </p:sp>
      <p:pic>
        <p:nvPicPr>
          <p:cNvPr id="2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F438E495-4914-40CF-B8A2-46276B4B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20" y="3573275"/>
            <a:ext cx="6936518" cy="2603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B7FBE-8316-4EA4-B57E-502BE97C5528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A1C17-00B2-4532-A256-7F91F95270B4}"/>
              </a:ext>
            </a:extLst>
          </p:cNvPr>
          <p:cNvSpPr txBox="1"/>
          <p:nvPr/>
        </p:nvSpPr>
        <p:spPr>
          <a:xfrm>
            <a:off x="9105900" y="575070"/>
            <a:ext cx="21240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/>
                <a:cs typeface="Arial"/>
              </a:rPr>
              <a:t>YES!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BC57A-C308-4C72-A532-2FA7C994F918}"/>
              </a:ext>
            </a:extLst>
          </p:cNvPr>
          <p:cNvSpPr txBox="1"/>
          <p:nvPr/>
        </p:nvSpPr>
        <p:spPr>
          <a:xfrm>
            <a:off x="8582025" y="4879181"/>
            <a:ext cx="32730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Severe Hypomagnesemia  &lt; 1.3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2E97F-75A9-4CE4-82AF-A4F33580A72D}"/>
              </a:ext>
            </a:extLst>
          </p:cNvPr>
          <p:cNvSpPr txBox="1"/>
          <p:nvPr/>
        </p:nvSpPr>
        <p:spPr>
          <a:xfrm>
            <a:off x="8582025" y="4004069"/>
            <a:ext cx="32849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Moderate Hypokalemia 2.5-2.9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Severe Hypokalemia &lt; 2.5</a:t>
            </a:r>
          </a:p>
        </p:txBody>
      </p:sp>
    </p:spTree>
    <p:extLst>
      <p:ext uri="{BB962C8B-B14F-4D97-AF65-F5344CB8AC3E}">
        <p14:creationId xmlns:p14="http://schemas.microsoft.com/office/powerpoint/2010/main" val="42291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D3EA6-08A1-43B6-B3D2-70C5BA0B5E9E}"/>
              </a:ext>
            </a:extLst>
          </p:cNvPr>
          <p:cNvSpPr txBox="1"/>
          <p:nvPr/>
        </p:nvSpPr>
        <p:spPr>
          <a:xfrm>
            <a:off x="824318" y="1442206"/>
            <a:ext cx="1082309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Telemetry, Yes or No?</a:t>
            </a:r>
            <a:endParaRPr lang="en-US" sz="2800" dirty="0"/>
          </a:p>
          <a:p>
            <a:r>
              <a:rPr lang="en-US" sz="2800" dirty="0">
                <a:latin typeface="Arial"/>
                <a:ea typeface="+mn-lt"/>
                <a:cs typeface="Arial"/>
              </a:rPr>
              <a:t>A 25-year-old male with a history of IVDU admitted with fevers, fatigue and found to have </a:t>
            </a:r>
            <a:r>
              <a:rPr lang="en-US" sz="2800" i="1" dirty="0">
                <a:latin typeface="Arial"/>
                <a:ea typeface="+mn-lt"/>
                <a:cs typeface="Arial"/>
              </a:rPr>
              <a:t>S. aureus</a:t>
            </a:r>
            <a:r>
              <a:rPr lang="en-US" sz="2800" dirty="0">
                <a:latin typeface="Arial"/>
                <a:ea typeface="+mn-lt"/>
                <a:cs typeface="Arial"/>
              </a:rPr>
              <a:t> bacteremia. Given concern for infective endocarditis, an EKG is performed. </a:t>
            </a:r>
          </a:p>
          <a:p>
            <a:endParaRPr lang="en-US" sz="2800">
              <a:latin typeface="Arial"/>
              <a:ea typeface="+mn-l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49576-DF7D-4069-BD4B-4237E9BE5CB1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 minute</a:t>
            </a:r>
          </a:p>
        </p:txBody>
      </p:sp>
      <p:pic>
        <p:nvPicPr>
          <p:cNvPr id="6" name="Picture 6" descr="A close up of a screen&#10;&#10;Description generated with high confidence">
            <a:extLst>
              <a:ext uri="{FF2B5EF4-FFF2-40B4-BE49-F238E27FC236}">
                <a16:creationId xmlns:a16="http://schemas.microsoft.com/office/drawing/2014/main" id="{42E1484F-9199-49B3-9020-50E5351D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63" y="4004357"/>
            <a:ext cx="9620663" cy="1812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FAAF51-ED22-42C3-A8AB-5C06A64AAFC6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0AD51-E757-44CC-8D58-C0C13C5FB297}"/>
              </a:ext>
            </a:extLst>
          </p:cNvPr>
          <p:cNvSpPr txBox="1"/>
          <p:nvPr/>
        </p:nvSpPr>
        <p:spPr>
          <a:xfrm>
            <a:off x="9046369" y="813195"/>
            <a:ext cx="21240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/>
                <a:cs typeface="Arial"/>
              </a:rPr>
              <a:t>YES!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E0AAE-6149-4695-BF29-9FA3A668D07D}"/>
              </a:ext>
            </a:extLst>
          </p:cNvPr>
          <p:cNvSpPr txBox="1"/>
          <p:nvPr/>
        </p:nvSpPr>
        <p:spPr>
          <a:xfrm>
            <a:off x="-2448" y="1584894"/>
            <a:ext cx="1222057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But what about low risk vs high risk telemetry?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5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6F593-F99D-471C-97BD-2A137C33F4AB}"/>
              </a:ext>
            </a:extLst>
          </p:cNvPr>
          <p:cNvSpPr txBox="1"/>
          <p:nvPr/>
        </p:nvSpPr>
        <p:spPr>
          <a:xfrm>
            <a:off x="57151" y="164305"/>
            <a:ext cx="122205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Recognize BWH Indications for Low, Moderate, and High Risk Telemetry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BD648403-F666-4656-A458-D5A93FE7A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57"/>
          <a:stretch/>
        </p:blipFill>
        <p:spPr>
          <a:xfrm>
            <a:off x="5496605" y="5114183"/>
            <a:ext cx="5660570" cy="1437029"/>
          </a:xfrm>
          <a:prstGeom prst="rect">
            <a:avLst/>
          </a:prstGeom>
        </p:spPr>
      </p:pic>
      <p:pic>
        <p:nvPicPr>
          <p:cNvPr id="7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9A73880D-C581-4C2A-BC88-C151A458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2" b="31818"/>
          <a:stretch/>
        </p:blipFill>
        <p:spPr>
          <a:xfrm>
            <a:off x="5499667" y="2987274"/>
            <a:ext cx="5660570" cy="1799919"/>
          </a:xfrm>
          <a:prstGeom prst="rect">
            <a:avLst/>
          </a:prstGeom>
        </p:spPr>
      </p:pic>
      <p:pic>
        <p:nvPicPr>
          <p:cNvPr id="8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32234FC-ECA7-461D-972D-EA93F4E86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3" r="513" b="72727"/>
          <a:stretch/>
        </p:blipFill>
        <p:spPr>
          <a:xfrm>
            <a:off x="5456123" y="1521329"/>
            <a:ext cx="5660576" cy="1219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A0FB9-712F-42B1-9B24-A77759A0D7F3}"/>
              </a:ext>
            </a:extLst>
          </p:cNvPr>
          <p:cNvSpPr txBox="1"/>
          <p:nvPr/>
        </p:nvSpPr>
        <p:spPr>
          <a:xfrm>
            <a:off x="1890712" y="1831181"/>
            <a:ext cx="12311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LOW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9A678-D420-4460-96A2-950F3406D5B1}"/>
              </a:ext>
            </a:extLst>
          </p:cNvPr>
          <p:cNvSpPr txBox="1"/>
          <p:nvPr/>
        </p:nvSpPr>
        <p:spPr>
          <a:xfrm>
            <a:off x="1331118" y="3331368"/>
            <a:ext cx="23502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MODERATE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256F0-07BB-48C4-A909-80EC9ADC7F95}"/>
              </a:ext>
            </a:extLst>
          </p:cNvPr>
          <p:cNvSpPr txBox="1"/>
          <p:nvPr/>
        </p:nvSpPr>
        <p:spPr>
          <a:xfrm>
            <a:off x="1866898" y="5188742"/>
            <a:ext cx="12787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80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CA38F-03A1-4F59-8720-2BF9CF6E14E9}"/>
              </a:ext>
            </a:extLst>
          </p:cNvPr>
          <p:cNvSpPr txBox="1"/>
          <p:nvPr/>
        </p:nvSpPr>
        <p:spPr>
          <a:xfrm>
            <a:off x="-14354" y="1584894"/>
            <a:ext cx="12220573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Now that we've made a decision to order telemetry for our patient and have risk stratified them for monitoring, 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/>
                <a:cs typeface="Arial"/>
              </a:rPr>
              <a:t>how do we put the leads on?</a:t>
            </a:r>
            <a:endParaRPr lang="en-US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15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19973-F0C5-42F4-8080-5195229E7A92}"/>
              </a:ext>
            </a:extLst>
          </p:cNvPr>
          <p:cNvSpPr txBox="1"/>
          <p:nvPr/>
        </p:nvSpPr>
        <p:spPr>
          <a:xfrm>
            <a:off x="-127463" y="418082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Mechanics of Telemetry Lead Placement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3C782-1DFB-4E11-BC1D-A259B03C4D9A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3 minutes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F72D9-D51E-4117-A7F3-9493F0FFF967}"/>
              </a:ext>
            </a:extLst>
          </p:cNvPr>
          <p:cNvSpPr txBox="1"/>
          <p:nvPr/>
        </p:nvSpPr>
        <p:spPr>
          <a:xfrm>
            <a:off x="698637" y="1281955"/>
            <a:ext cx="107224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Directions</a:t>
            </a:r>
            <a:r>
              <a:rPr lang="en-US" sz="2400" dirty="0">
                <a:latin typeface="Arial"/>
                <a:cs typeface="Arial"/>
              </a:rPr>
              <a:t>: Working with your neighbor, place each jellybean in the correct spot for telemetry lead placement. </a:t>
            </a:r>
            <a:endParaRPr lang="en-US" sz="2400" dirty="0"/>
          </a:p>
          <a:p>
            <a:endParaRPr lang="en-US">
              <a:latin typeface="Arial"/>
              <a:ea typeface="+mn-lt"/>
              <a:cs typeface="Arial"/>
            </a:endParaRPr>
          </a:p>
        </p:txBody>
      </p:sp>
      <p:pic>
        <p:nvPicPr>
          <p:cNvPr id="4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A3B08EF1-69C7-4061-808C-DC1215B7A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34373" y="2096859"/>
            <a:ext cx="4327131" cy="46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2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F0FE-B5C0-422A-8A01-4EB564E7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1" y="537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Chat with your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4314-75A3-405C-AED3-CA1E4D28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2343210"/>
            <a:ext cx="11076316" cy="2856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400" dirty="0">
                <a:cs typeface="Calibri" panose="020F0502020204030204"/>
              </a:rPr>
              <a:t>Tell your neighbor one indication for telemetry monitoring that you have noticed at the Brigham.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6BEB7-3995-4F35-9407-3738C4EFFC88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 minute</a:t>
            </a:r>
          </a:p>
        </p:txBody>
      </p:sp>
    </p:spTree>
    <p:extLst>
      <p:ext uri="{BB962C8B-B14F-4D97-AF65-F5344CB8AC3E}">
        <p14:creationId xmlns:p14="http://schemas.microsoft.com/office/powerpoint/2010/main" val="124470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03168-55C4-4215-97AB-73112EC9164F}"/>
              </a:ext>
            </a:extLst>
          </p:cNvPr>
          <p:cNvSpPr txBox="1"/>
          <p:nvPr/>
        </p:nvSpPr>
        <p:spPr>
          <a:xfrm>
            <a:off x="-127463" y="418082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Correct Telemetry Lead Placement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5420430-1A70-4981-916D-5A4BD8A7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-188" b="-234"/>
          <a:stretch/>
        </p:blipFill>
        <p:spPr>
          <a:xfrm>
            <a:off x="730781" y="1437376"/>
            <a:ext cx="5679321" cy="4936265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D86AEE-C750-42DC-A249-E5FD70372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/>
          <a:stretch/>
        </p:blipFill>
        <p:spPr>
          <a:xfrm>
            <a:off x="6945086" y="1767114"/>
            <a:ext cx="3744689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C5B69-027D-49F9-A5D4-FC5F5535D34A}"/>
              </a:ext>
            </a:extLst>
          </p:cNvPr>
          <p:cNvSpPr txBox="1"/>
          <p:nvPr/>
        </p:nvSpPr>
        <p:spPr>
          <a:xfrm>
            <a:off x="-15874" y="61911"/>
            <a:ext cx="1222057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latin typeface="Arial"/>
              <a:cs typeface="Arial"/>
            </a:endParaRPr>
          </a:p>
          <a:p>
            <a:pPr algn="ctr"/>
            <a:r>
              <a:rPr lang="en-US" sz="4400" b="1" dirty="0">
                <a:latin typeface="Arial"/>
                <a:cs typeface="Arial"/>
              </a:rPr>
              <a:t> Current Relevant AHA Telemetry Guidelines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B81A6-A45C-4A30-BBF9-BF93024B9339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Time: 2 minutes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7CF916-C266-4ACD-B603-E93176FE2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21494"/>
              </p:ext>
            </p:extLst>
          </p:nvPr>
        </p:nvGraphicFramePr>
        <p:xfrm>
          <a:off x="511968" y="1506140"/>
          <a:ext cx="11169022" cy="431600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84511">
                  <a:extLst>
                    <a:ext uri="{9D8B030D-6E8A-4147-A177-3AD203B41FA5}">
                      <a16:colId xmlns:a16="http://schemas.microsoft.com/office/drawing/2014/main" val="2267640623"/>
                    </a:ext>
                  </a:extLst>
                </a:gridCol>
                <a:gridCol w="5584511">
                  <a:extLst>
                    <a:ext uri="{9D8B030D-6E8A-4147-A177-3AD203B41FA5}">
                      <a16:colId xmlns:a16="http://schemas.microsoft.com/office/drawing/2014/main" val="3556092085"/>
                    </a:ext>
                  </a:extLst>
                </a:gridCol>
              </a:tblGrid>
              <a:tr h="3670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Telemetry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Telemetry NOT Indicated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20018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Onset or Recurrent Atrial Tachycardias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Chronic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Afib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046209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Any Atrial Arrythmia with Hemodynamic Instability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NSVT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72335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Syncope (if cardiac etiology suspected)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Asymptomatic Sinus Bradycardia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19397"/>
                  </a:ext>
                </a:extLst>
              </a:tr>
              <a:tr h="6362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Endocarditis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2nd Degree Heart Block, Mobitz 1 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(I.e.  Wenckebach)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946019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Acute Decompensated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PPM or ICD (if unrelated to admission)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80577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to Severe K or Mag Imbalance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(Severe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hypoK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&lt; 2.5, severe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hypoMag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1.3)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NON-Cardiac Surgery (if asymptomatic)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95578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Chronic Hemodialysis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70166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Drug Overdose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71884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Post-Conscious Sedation (until awake and alert)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4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06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F0FE-B5C0-422A-8A01-4EB564E7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1" y="537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Share with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4314-75A3-405C-AED3-CA1E4D28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2343210"/>
            <a:ext cx="11076316" cy="2856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400" dirty="0">
                <a:cs typeface="Calibri" panose="020F0502020204030204"/>
              </a:rPr>
              <a:t>What is one indication for telemetry monitoring that you have noticed at the Brigham?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6BEB7-3995-4F35-9407-3738C4EFFC88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 minute</a:t>
            </a:r>
          </a:p>
        </p:txBody>
      </p:sp>
    </p:spTree>
    <p:extLst>
      <p:ext uri="{BB962C8B-B14F-4D97-AF65-F5344CB8AC3E}">
        <p14:creationId xmlns:p14="http://schemas.microsoft.com/office/powerpoint/2010/main" val="308236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FBB601-0ADB-40D6-835D-16DB08286C1E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Arial"/>
                <a:cs typeface="Arial"/>
              </a:rPr>
              <a:t>Learning Objectives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081DC-734C-4E3D-84E1-1193B9E6BB42}"/>
              </a:ext>
            </a:extLst>
          </p:cNvPr>
          <p:cNvSpPr txBox="1"/>
          <p:nvPr/>
        </p:nvSpPr>
        <p:spPr>
          <a:xfrm>
            <a:off x="393015" y="1608858"/>
            <a:ext cx="1140596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1. List the current guidelines for telemetry monitoring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2. Explain the mechanics of standard telemetry lead placement and how it differs from routine EKG lead placement 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3. Recognize the distinction between Low, Moderate and High-Risk Groups for Telemetry Monitoring. </a:t>
            </a:r>
          </a:p>
        </p:txBody>
      </p:sp>
    </p:spTree>
    <p:extLst>
      <p:ext uri="{BB962C8B-B14F-4D97-AF65-F5344CB8AC3E}">
        <p14:creationId xmlns:p14="http://schemas.microsoft.com/office/powerpoint/2010/main" val="41359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CAAC8A-D11D-4F99-BB0C-CAD1EA54929C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64F8-8793-4822-AD74-119B9D635D2A}"/>
              </a:ext>
            </a:extLst>
          </p:cNvPr>
          <p:cNvSpPr txBox="1"/>
          <p:nvPr/>
        </p:nvSpPr>
        <p:spPr>
          <a:xfrm>
            <a:off x="640372" y="1239033"/>
            <a:ext cx="10958509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 dirty="0">
              <a:latin typeface="Arial"/>
              <a:ea typeface="+mn-lt"/>
              <a:cs typeface="Arial"/>
            </a:endParaRPr>
          </a:p>
          <a:p>
            <a:r>
              <a:rPr lang="en-US" sz="4000" b="1" dirty="0">
                <a:latin typeface="Arial"/>
                <a:ea typeface="+mn-lt"/>
                <a:cs typeface="Arial"/>
              </a:rPr>
              <a:t>Directions:</a:t>
            </a:r>
            <a:endParaRPr lang="en-US" sz="4000" b="1" dirty="0">
              <a:latin typeface="Calibri" panose="020F0502020204030204"/>
              <a:ea typeface="+mn-lt"/>
              <a:cs typeface="Calibri" panose="020F0502020204030204"/>
            </a:endParaRPr>
          </a:p>
          <a:p>
            <a:r>
              <a:rPr lang="en-US" sz="4000" dirty="0">
                <a:latin typeface="Arial"/>
                <a:ea typeface="+mn-lt"/>
                <a:cs typeface="Arial"/>
              </a:rPr>
              <a:t>For the following cases, consider whether you think the patient should be placed on telemetry.</a:t>
            </a:r>
            <a:endParaRPr lang="en-US" sz="4000">
              <a:latin typeface="Calibri" panose="020F0502020204030204"/>
              <a:ea typeface="+mn-lt"/>
              <a:cs typeface="Calibri" panose="020F0502020204030204"/>
            </a:endParaRPr>
          </a:p>
          <a:p>
            <a:r>
              <a:rPr lang="en-US" sz="4000" dirty="0">
                <a:latin typeface="Arial"/>
                <a:ea typeface="+mn-lt"/>
                <a:cs typeface="Arial"/>
              </a:rPr>
              <a:t>If you think </a:t>
            </a:r>
            <a:r>
              <a:rPr lang="en-US" sz="4000" b="1" dirty="0">
                <a:latin typeface="Arial"/>
                <a:ea typeface="+mn-lt"/>
                <a:cs typeface="Arial"/>
              </a:rPr>
              <a:t>Yes</a:t>
            </a:r>
            <a:r>
              <a:rPr lang="en-US" sz="4000" dirty="0">
                <a:latin typeface="Arial"/>
                <a:ea typeface="+mn-lt"/>
                <a:cs typeface="Arial"/>
              </a:rPr>
              <a:t>, </a:t>
            </a:r>
            <a:r>
              <a:rPr lang="en-US" sz="4000" b="1" dirty="0">
                <a:latin typeface="Arial"/>
                <a:ea typeface="+mn-lt"/>
                <a:cs typeface="Arial"/>
              </a:rPr>
              <a:t>Stand Up</a:t>
            </a:r>
            <a:r>
              <a:rPr lang="en-US" sz="4000" dirty="0">
                <a:latin typeface="Arial"/>
                <a:ea typeface="+mn-lt"/>
                <a:cs typeface="Arial"/>
              </a:rPr>
              <a:t>.</a:t>
            </a:r>
            <a:endParaRPr lang="en-US" sz="4000" dirty="0">
              <a:latin typeface="Calibri" panose="020F0502020204030204"/>
              <a:ea typeface="+mn-lt"/>
              <a:cs typeface="Calibri"/>
            </a:endParaRPr>
          </a:p>
          <a:p>
            <a:r>
              <a:rPr lang="en-US" sz="4000" dirty="0">
                <a:latin typeface="Arial"/>
                <a:cs typeface="Arial"/>
              </a:rPr>
              <a:t>If you think </a:t>
            </a:r>
            <a:r>
              <a:rPr lang="en-US" sz="4000" b="1" dirty="0">
                <a:latin typeface="Arial"/>
                <a:cs typeface="Arial"/>
              </a:rPr>
              <a:t>No, Stay Seated</a:t>
            </a:r>
            <a:r>
              <a:rPr lang="en-US" sz="4000" dirty="0">
                <a:latin typeface="Arial"/>
                <a:cs typeface="Arial"/>
              </a:rPr>
              <a:t>.</a:t>
            </a:r>
            <a:endParaRPr lang="en-US" sz="4000" dirty="0">
              <a:latin typeface="Calibri" panose="020F0502020204030204"/>
              <a:cs typeface="Calibri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90761-86D3-40B3-9758-409736762BFC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 minute</a:t>
            </a:r>
          </a:p>
        </p:txBody>
      </p:sp>
    </p:spTree>
    <p:extLst>
      <p:ext uri="{BB962C8B-B14F-4D97-AF65-F5344CB8AC3E}">
        <p14:creationId xmlns:p14="http://schemas.microsoft.com/office/powerpoint/2010/main" val="300110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CAAC8A-D11D-4F99-BB0C-CAD1EA54929C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64F8-8793-4822-AD74-119B9D635D2A}"/>
              </a:ext>
            </a:extLst>
          </p:cNvPr>
          <p:cNvSpPr txBox="1"/>
          <p:nvPr/>
        </p:nvSpPr>
        <p:spPr>
          <a:xfrm>
            <a:off x="640372" y="1239033"/>
            <a:ext cx="1095850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Telemetry, Yes or No?</a:t>
            </a:r>
            <a:endParaRPr lang="en-US" sz="3200" b="1" dirty="0">
              <a:latin typeface="Arial"/>
              <a:ea typeface="+mn-lt"/>
              <a:cs typeface="Arial"/>
            </a:endParaRPr>
          </a:p>
          <a:p>
            <a:endParaRPr lang="en-US" sz="3200" dirty="0">
              <a:latin typeface="Arial"/>
              <a:ea typeface="+mn-lt"/>
              <a:cs typeface="Arial"/>
            </a:endParaRPr>
          </a:p>
          <a:p>
            <a:r>
              <a:rPr lang="en-US" sz="3200" dirty="0">
                <a:latin typeface="Arial"/>
                <a:ea typeface="+mn-lt"/>
                <a:cs typeface="Arial"/>
              </a:rPr>
              <a:t>68-year old female with hx COPD on 2L oxygen coming in with cough, tachycardia to 110 bpm, blood pressure of 130/80, stable oxygen requirement, being treated for community acquired pneumonia. 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5" descr="A screen shot of a fence&#10;&#10;Description generated with high confidence">
            <a:extLst>
              <a:ext uri="{FF2B5EF4-FFF2-40B4-BE49-F238E27FC236}">
                <a16:creationId xmlns:a16="http://schemas.microsoft.com/office/drawing/2014/main" id="{AE5112C4-3981-4123-98A9-D9DDDF83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53" y="4558093"/>
            <a:ext cx="5734050" cy="176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90761-86D3-40B3-9758-409736762BFC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 minute</a:t>
            </a:r>
          </a:p>
        </p:txBody>
      </p:sp>
    </p:spTree>
    <p:extLst>
      <p:ext uri="{BB962C8B-B14F-4D97-AF65-F5344CB8AC3E}">
        <p14:creationId xmlns:p14="http://schemas.microsoft.com/office/powerpoint/2010/main" val="323960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142A69-0C71-4C43-BFDE-2741F74F6B43}"/>
              </a:ext>
            </a:extLst>
          </p:cNvPr>
          <p:cNvSpPr txBox="1"/>
          <p:nvPr/>
        </p:nvSpPr>
        <p:spPr>
          <a:xfrm>
            <a:off x="869719" y="1004328"/>
            <a:ext cx="1044654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Telemetry, Yes or No? </a:t>
            </a:r>
            <a:endParaRPr lang="en-US" sz="3200" b="1" dirty="0">
              <a:latin typeface="Arial"/>
              <a:ea typeface="+mn-lt"/>
              <a:cs typeface="Arial"/>
            </a:endParaRPr>
          </a:p>
          <a:p>
            <a:r>
              <a:rPr lang="en-US" sz="3200" dirty="0">
                <a:latin typeface="Arial"/>
                <a:ea typeface="+mn-lt"/>
                <a:cs typeface="Arial"/>
              </a:rPr>
              <a:t>A 56-year old male with history of hypertension, hyperlipidemia, obesity, 30-pack year smoking history, presents with chest pain. His Hs-troponin level 3 hours apart 10 --&gt; 60. </a:t>
            </a:r>
          </a:p>
          <a:p>
            <a:endParaRPr lang="en-US" sz="2000">
              <a:latin typeface="Arial"/>
              <a:ea typeface="+mn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2DE44-F009-476B-B0F9-5C0C0DDED965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 1 minute</a:t>
            </a:r>
          </a:p>
        </p:txBody>
      </p:sp>
      <p:pic>
        <p:nvPicPr>
          <p:cNvPr id="6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723E7F89-A45C-436C-9951-26A61DD1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37" y="3570343"/>
            <a:ext cx="8007099" cy="3202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5AF5B-E1BE-4314-9C40-C19FD4979CD0}"/>
              </a:ext>
            </a:extLst>
          </p:cNvPr>
          <p:cNvSpPr txBox="1"/>
          <p:nvPr/>
        </p:nvSpPr>
        <p:spPr>
          <a:xfrm>
            <a:off x="-4851" y="294824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D3EA6-08A1-43B6-B3D2-70C5BA0B5E9E}"/>
              </a:ext>
            </a:extLst>
          </p:cNvPr>
          <p:cNvSpPr txBox="1"/>
          <p:nvPr/>
        </p:nvSpPr>
        <p:spPr>
          <a:xfrm>
            <a:off x="344066" y="1041433"/>
            <a:ext cx="1149882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Telemetry, Yes or No?</a:t>
            </a:r>
            <a:endParaRPr lang="en-US" dirty="0"/>
          </a:p>
          <a:p>
            <a:r>
              <a:rPr lang="en-US" sz="3200" dirty="0">
                <a:latin typeface="Arial"/>
                <a:ea typeface="+mn-lt"/>
                <a:cs typeface="Arial"/>
              </a:rPr>
              <a:t>A 45-year old male presents with watery diarrhea 4 days after returning from a Caribbean cruise and is found to have norovirus. Labs are notable for a K of 2.3 mmol/L and Magnesium of 1.5 </a:t>
            </a:r>
            <a:r>
              <a:rPr lang="en-US" sz="3200" dirty="0">
                <a:latin typeface="Arial"/>
                <a:ea typeface="+mn-lt"/>
                <a:cs typeface="+mn-lt"/>
              </a:rPr>
              <a:t>mg/dl</a:t>
            </a:r>
            <a:r>
              <a:rPr lang="en-US" sz="3200" dirty="0">
                <a:latin typeface="Arial"/>
                <a:ea typeface="+mn-lt"/>
                <a:cs typeface="Arial"/>
              </a:rPr>
              <a:t>. In the ER, this rhythm is noted on the tracing below. </a:t>
            </a:r>
          </a:p>
        </p:txBody>
      </p:sp>
      <p:pic>
        <p:nvPicPr>
          <p:cNvPr id="2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F438E495-4914-40CF-B8A2-46276B4B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14" y="4085244"/>
            <a:ext cx="6936518" cy="2603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649576-DF7D-4069-BD4B-4237E9BE5CB1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 minute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B7FBE-8316-4EA4-B57E-502BE97C5528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3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90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D3EA6-08A1-43B6-B3D2-70C5BA0B5E9E}"/>
              </a:ext>
            </a:extLst>
          </p:cNvPr>
          <p:cNvSpPr txBox="1"/>
          <p:nvPr/>
        </p:nvSpPr>
        <p:spPr>
          <a:xfrm>
            <a:off x="824318" y="1442206"/>
            <a:ext cx="1082309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Telemetry, Yes or No?</a:t>
            </a:r>
            <a:endParaRPr lang="en-US" dirty="0"/>
          </a:p>
          <a:p>
            <a:r>
              <a:rPr lang="en-US" sz="3200" dirty="0">
                <a:latin typeface="Arial"/>
                <a:ea typeface="+mn-lt"/>
                <a:cs typeface="Arial"/>
              </a:rPr>
              <a:t>A 25-year-old male with a history of IVDU admitted with fevers, fatigue and found to have </a:t>
            </a:r>
            <a:r>
              <a:rPr lang="en-US" sz="3200" i="1" dirty="0">
                <a:latin typeface="Arial"/>
                <a:ea typeface="+mn-lt"/>
                <a:cs typeface="Arial"/>
              </a:rPr>
              <a:t>S. aureus</a:t>
            </a:r>
            <a:r>
              <a:rPr lang="en-US" sz="3200" dirty="0">
                <a:latin typeface="Arial"/>
                <a:ea typeface="+mn-lt"/>
                <a:cs typeface="Arial"/>
              </a:rPr>
              <a:t> bacteremia. Given concern for infective endocarditis, an EKG is performed. </a:t>
            </a:r>
          </a:p>
          <a:p>
            <a:endParaRPr lang="en-US" sz="2000">
              <a:latin typeface="Arial"/>
              <a:ea typeface="+mn-l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49576-DF7D-4069-BD4B-4237E9BE5CB1}"/>
              </a:ext>
            </a:extLst>
          </p:cNvPr>
          <p:cNvSpPr txBox="1"/>
          <p:nvPr/>
        </p:nvSpPr>
        <p:spPr>
          <a:xfrm>
            <a:off x="10067132" y="6333329"/>
            <a:ext cx="2077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Time: 1 minute</a:t>
            </a:r>
          </a:p>
        </p:txBody>
      </p:sp>
      <p:pic>
        <p:nvPicPr>
          <p:cNvPr id="6" name="Picture 6" descr="A close up of a screen&#10;&#10;Description generated with high confidence">
            <a:extLst>
              <a:ext uri="{FF2B5EF4-FFF2-40B4-BE49-F238E27FC236}">
                <a16:creationId xmlns:a16="http://schemas.microsoft.com/office/drawing/2014/main" id="{42E1484F-9199-49B3-9020-50E5351D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82" y="4415123"/>
            <a:ext cx="9620663" cy="1812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FAAF51-ED22-42C3-A8AB-5C06A64AAFC6}"/>
              </a:ext>
            </a:extLst>
          </p:cNvPr>
          <p:cNvSpPr txBox="1"/>
          <p:nvPr/>
        </p:nvSpPr>
        <p:spPr>
          <a:xfrm>
            <a:off x="9526" y="366711"/>
            <a:ext cx="122205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Case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8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599</Words>
  <Application>Microsoft Office PowerPoint</Application>
  <PresentationFormat>Widescreen</PresentationFormat>
  <Paragraphs>149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Chat with your Neighbor</vt:lpstr>
      <vt:lpstr>Share with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Shields, Helen M.</dc:creator>
  <cp:lastModifiedBy>Shields, Helen M.</cp:lastModifiedBy>
  <cp:revision>858</cp:revision>
  <dcterms:created xsi:type="dcterms:W3CDTF">2013-07-15T20:26:40Z</dcterms:created>
  <dcterms:modified xsi:type="dcterms:W3CDTF">2019-11-22T22:20:06Z</dcterms:modified>
</cp:coreProperties>
</file>