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315" r:id="rId5"/>
    <p:sldId id="316" r:id="rId6"/>
    <p:sldId id="336" r:id="rId7"/>
    <p:sldId id="317" r:id="rId8"/>
    <p:sldId id="327" r:id="rId9"/>
    <p:sldId id="331" r:id="rId10"/>
    <p:sldId id="332" r:id="rId11"/>
    <p:sldId id="338" r:id="rId12"/>
    <p:sldId id="339" r:id="rId13"/>
    <p:sldId id="337" r:id="rId14"/>
    <p:sldId id="319" r:id="rId15"/>
    <p:sldId id="321" r:id="rId16"/>
    <p:sldId id="334" r:id="rId17"/>
    <p:sldId id="341" r:id="rId18"/>
    <p:sldId id="333" r:id="rId19"/>
    <p:sldId id="335" r:id="rId20"/>
    <p:sldId id="318" r:id="rId21"/>
    <p:sldId id="322" r:id="rId22"/>
    <p:sldId id="325" r:id="rId23"/>
    <p:sldId id="326" r:id="rId24"/>
    <p:sldId id="330" r:id="rId25"/>
    <p:sldId id="32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60" userDrawn="1">
          <p15:clr>
            <a:srgbClr val="A4A3A4"/>
          </p15:clr>
        </p15:guide>
        <p15:guide id="3" pos="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DDFF"/>
    <a:srgbClr val="FFCCFF"/>
    <a:srgbClr val="CC66FF"/>
    <a:srgbClr val="FF3399"/>
    <a:srgbClr val="FF99FF"/>
    <a:srgbClr val="FFFFCC"/>
    <a:srgbClr val="D2A000"/>
    <a:srgbClr val="171701"/>
    <a:srgbClr val="171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>
        <p:guide orient="horz" pos="2160"/>
        <p:guide pos="7360"/>
        <p:guide pos="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Duration of medication administration / admission (hours)</a:t>
            </a:r>
          </a:p>
        </c:rich>
      </c:tx>
      <c:layout>
        <c:manualLayout>
          <c:xMode val="edge"/>
          <c:yMode val="edge"/>
          <c:x val="0.2097150997762556"/>
          <c:y val="1.5625114976074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758326494115649"/>
          <c:y val="0.29292569629620396"/>
          <c:w val="0.84909716363868804"/>
          <c:h val="0.62444326334768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CIWA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JAMA 1994</c:v>
                </c:pt>
                <c:pt idx="1">
                  <c:v>Arch Int Med 2002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2-4521-B449-693D807BA4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Standing regimen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JAMA 1994</c:v>
                </c:pt>
                <c:pt idx="1">
                  <c:v>Arch Int Med 2002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68</c:v>
                </c:pt>
                <c:pt idx="1">
                  <c:v>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2-4521-B449-693D807BA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12"/>
        <c:axId val="502126936"/>
        <c:axId val="502123656"/>
      </c:barChart>
      <c:catAx>
        <c:axId val="50212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123656"/>
        <c:crosses val="autoZero"/>
        <c:auto val="1"/>
        <c:lblAlgn val="ctr"/>
        <c:lblOffset val="100"/>
        <c:noMultiLvlLbl val="0"/>
      </c:catAx>
      <c:valAx>
        <c:axId val="50212365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126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 Benzodiazepine</a:t>
            </a:r>
            <a:r>
              <a:rPr lang="en-US" b="1" baseline="0"/>
              <a:t> Dosing (mg)</a:t>
            </a:r>
            <a:endParaRPr lang="en-US" b="1"/>
          </a:p>
        </c:rich>
      </c:tx>
      <c:layout>
        <c:manualLayout>
          <c:xMode val="edge"/>
          <c:yMode val="edge"/>
          <c:x val="0.19456984003982128"/>
          <c:y val="1.5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43552806035016"/>
          <c:y val="0.25340456177847481"/>
          <c:w val="0.85824490051949431"/>
          <c:h val="0.62190999967135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CIWA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JAMA 1994 (Chlordiazepoxide)</c:v>
                </c:pt>
                <c:pt idx="1">
                  <c:v>Arch Int Med 2002 (Oxazepam)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100</c:v>
                </c:pt>
                <c:pt idx="1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2-4521-B449-693D807BA4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Standing regimen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JAMA 1994 (Chlordiazepoxide)</c:v>
                </c:pt>
                <c:pt idx="1">
                  <c:v>Arch Int Med 2002 (Oxazepam)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425</c:v>
                </c:pt>
                <c:pt idx="1">
                  <c:v>231.4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12-4521-B449-693D807BA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-12"/>
        <c:axId val="502126936"/>
        <c:axId val="502123656"/>
      </c:barChart>
      <c:catAx>
        <c:axId val="50212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123656"/>
        <c:crosses val="autoZero"/>
        <c:auto val="1"/>
        <c:lblAlgn val="ctr"/>
        <c:lblOffset val="100"/>
        <c:noMultiLvlLbl val="0"/>
      </c:catAx>
      <c:valAx>
        <c:axId val="502123656"/>
        <c:scaling>
          <c:orientation val="minMax"/>
          <c:max val="5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126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F6781-4A9C-4EFA-9C4A-ECE83E8CC4F2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91EE0-2612-4BD2-9D1A-77E4C763A7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49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6D1C4-2B51-4FB2-B93E-03B2E5D03FEA}" type="datetimeFigureOut">
              <a:rPr lang="en-US" smtClean="0"/>
              <a:pPr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DC81E-79FD-424A-994A-5F26EE40F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7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6020" y="1769536"/>
            <a:ext cx="10972800" cy="1143000"/>
          </a:xfrm>
        </p:spPr>
        <p:txBody>
          <a:bodyPr/>
          <a:lstStyle/>
          <a:p>
            <a:r>
              <a:rPr lang="en-US"/>
              <a:t>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1556" y="1287461"/>
            <a:ext cx="11425061" cy="4594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0851" y="134938"/>
            <a:ext cx="11425767" cy="677862"/>
          </a:xfrm>
        </p:spPr>
        <p:txBody>
          <a:bodyPr/>
          <a:lstStyle>
            <a:lvl1pPr>
              <a:buNone/>
              <a:defRPr sz="3600">
                <a:solidFill>
                  <a:schemeClr val="bg1"/>
                </a:solidFill>
              </a:defRPr>
            </a:lvl1pPr>
            <a:lvl2pPr>
              <a:buNone/>
              <a:defRPr sz="3600">
                <a:solidFill>
                  <a:schemeClr val="bg1"/>
                </a:solidFill>
              </a:defRPr>
            </a:lvl2pPr>
            <a:lvl3pPr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5913-100E-4A1D-96EC-6D97D776A80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9621-B872-4C40-9152-C2C0E0B6D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2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020" y="17695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Master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41133"/>
            <a:ext cx="10972800" cy="298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41132"/>
          </a:xfrm>
          <a:prstGeom prst="rect">
            <a:avLst/>
          </a:prstGeom>
          <a:solidFill>
            <a:srgbClr val="171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171796"/>
                </a:solidFill>
              </a:rPr>
              <a:t>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199766"/>
            <a:ext cx="12192000" cy="45719"/>
          </a:xfrm>
          <a:prstGeom prst="rect">
            <a:avLst/>
          </a:prstGeom>
          <a:solidFill>
            <a:srgbClr val="171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solidFill>
                  <a:srgbClr val="171796"/>
                </a:solidFill>
              </a:ln>
              <a:solidFill>
                <a:srgbClr val="171796"/>
              </a:solidFill>
            </a:endParaRPr>
          </a:p>
        </p:txBody>
      </p:sp>
      <p:pic>
        <p:nvPicPr>
          <p:cNvPr id="9" name="Picture 8" descr="BH_BWH.png">
            <a:extLst>
              <a:ext uri="{FF2B5EF4-FFF2-40B4-BE49-F238E27FC236}">
                <a16:creationId xmlns:a16="http://schemas.microsoft.com/office/drawing/2014/main" id="{960BB0B1-64A1-4199-A722-78FCDB4EAA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9" y="6369521"/>
            <a:ext cx="1676221" cy="3616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7179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7179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7179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7179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7179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7179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UKigZjcGy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calc.com/ciwa-ar-alcohol-withdrawa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E2D5F-6730-4923-8FFD-1FA6991A4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532" y="1200440"/>
            <a:ext cx="5673436" cy="1838901"/>
          </a:xfrm>
        </p:spPr>
        <p:txBody>
          <a:bodyPr>
            <a:normAutofit/>
          </a:bodyPr>
          <a:lstStyle/>
          <a:p>
            <a:r>
              <a:rPr lang="en-US" b="1"/>
              <a:t>CIWA Co-Teaching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393BE-50B3-48C3-9F83-C207E5180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9131" y="2956215"/>
            <a:ext cx="4672241" cy="1752600"/>
          </a:xfrm>
        </p:spPr>
        <p:txBody>
          <a:bodyPr>
            <a:noAutofit/>
          </a:bodyPr>
          <a:lstStyle/>
          <a:p>
            <a:r>
              <a:rPr lang="en-US" sz="3600" dirty="0"/>
              <a:t>February 3, 2020</a:t>
            </a:r>
          </a:p>
          <a:p>
            <a:r>
              <a:rPr lang="en-US" sz="3600" dirty="0"/>
              <a:t>Holli Murray</a:t>
            </a:r>
          </a:p>
          <a:p>
            <a:r>
              <a:rPr lang="en-US" sz="3600" dirty="0"/>
              <a:t>Bill Martin-Doyle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7010E-34AF-4642-8D81-7E2AE7E6F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6590">
            <a:off x="2162511" y="1663897"/>
            <a:ext cx="2735622" cy="37196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38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94C399-8CEE-4753-A4B5-3927E40B3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2667" y="1693728"/>
            <a:ext cx="8568796" cy="3881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00FF"/>
                </a:solidFill>
                <a:latin typeface="Castellar" panose="020A0402060406010301" pitchFamily="18" charset="0"/>
              </a:rPr>
              <a:t>IT’s Time for some SLIDES!</a:t>
            </a:r>
          </a:p>
        </p:txBody>
      </p:sp>
    </p:spTree>
    <p:extLst>
      <p:ext uri="{BB962C8B-B14F-4D97-AF65-F5344CB8AC3E}">
        <p14:creationId xmlns:p14="http://schemas.microsoft.com/office/powerpoint/2010/main" val="94716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544406-1EDC-4A4D-8131-0EDEF1132A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2667" y="1287462"/>
            <a:ext cx="5049760" cy="4594049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n-US" altLang="en-US" sz="4000">
                <a:cs typeface="Times New Roman" panose="02020603050405020304" pitchFamily="18" charset="0"/>
              </a:rPr>
              <a:t>~80% mild-to-moderate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en-US" sz="4000">
                <a:solidFill>
                  <a:srgbClr val="FF00FF"/>
                </a:solidFill>
                <a:cs typeface="Times New Roman" panose="02020603050405020304" pitchFamily="18" charset="0"/>
              </a:rPr>
              <a:t>~20% severe / complicated:</a:t>
            </a:r>
            <a:endParaRPr lang="en-US" altLang="en-US" sz="3600">
              <a:solidFill>
                <a:srgbClr val="FF00FF"/>
              </a:solidFill>
              <a:cs typeface="Times New Roman" panose="02020603050405020304" pitchFamily="18" charset="0"/>
            </a:endParaRPr>
          </a:p>
          <a:p>
            <a:pPr marL="609600" indent="-609600">
              <a:buClr>
                <a:schemeClr val="tx1"/>
              </a:buClr>
            </a:pPr>
            <a:r>
              <a:rPr lang="en-US" altLang="en-US" sz="3600">
                <a:solidFill>
                  <a:srgbClr val="FF00FF"/>
                </a:solidFill>
                <a:cs typeface="Times New Roman" panose="02020603050405020304" pitchFamily="18" charset="0"/>
              </a:rPr>
              <a:t>Hallucinations</a:t>
            </a:r>
          </a:p>
          <a:p>
            <a:pPr marL="609600" indent="-609600">
              <a:buClr>
                <a:schemeClr val="tx1"/>
              </a:buClr>
            </a:pPr>
            <a:r>
              <a:rPr lang="en-US" altLang="en-US" sz="3600">
                <a:solidFill>
                  <a:srgbClr val="FF00FF"/>
                </a:solidFill>
                <a:cs typeface="Times New Roman" panose="02020603050405020304" pitchFamily="18" charset="0"/>
              </a:rPr>
              <a:t>Seizures</a:t>
            </a:r>
          </a:p>
          <a:p>
            <a:pPr marL="609600" indent="-609600">
              <a:buClr>
                <a:schemeClr val="tx1"/>
              </a:buClr>
            </a:pPr>
            <a:r>
              <a:rPr lang="en-US" altLang="en-US" sz="3600">
                <a:solidFill>
                  <a:srgbClr val="FF00FF"/>
                </a:solidFill>
                <a:cs typeface="Times New Roman" panose="02020603050405020304" pitchFamily="18" charset="0"/>
              </a:rPr>
              <a:t>Delirium Tremens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8300-16F7-491A-97CD-08A87299AD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Complications of Alcohol Withdrawal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1788AB-6F0D-4E22-B1CE-80A998E9FD69}"/>
              </a:ext>
            </a:extLst>
          </p:cNvPr>
          <p:cNvSpPr txBox="1"/>
          <p:nvPr/>
        </p:nvSpPr>
        <p:spPr>
          <a:xfrm>
            <a:off x="3499753" y="6451507"/>
            <a:ext cx="6025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err="1"/>
              <a:t>Saitz</a:t>
            </a:r>
            <a:r>
              <a:rPr lang="en-US" sz="1200"/>
              <a:t> et al. Med Clin North Am. 1997;81(4):881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D0FB48DB-B6AA-427F-9563-FAABECDBA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061" y="1021043"/>
            <a:ext cx="4260272" cy="493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5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6ABBD-ECD3-489F-9005-86C3D230C7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Timeline of Alcohol Withdrawal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5F2CE-6145-4659-8CE3-F9A5C85E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429" y="1197428"/>
            <a:ext cx="6090557" cy="4541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C3865-233B-476E-84A2-30DF91C8B519}"/>
              </a:ext>
            </a:extLst>
          </p:cNvPr>
          <p:cNvSpPr txBox="1"/>
          <p:nvPr/>
        </p:nvSpPr>
        <p:spPr>
          <a:xfrm>
            <a:off x="3510643" y="6384295"/>
            <a:ext cx="66832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Stern TA, et al. Massachusetts General Hospital - Comprehensive Clinical Psychiatry, Second Edition. Elsevier 2016</a:t>
            </a:r>
          </a:p>
        </p:txBody>
      </p:sp>
    </p:spTree>
    <p:extLst>
      <p:ext uri="{BB962C8B-B14F-4D97-AF65-F5344CB8AC3E}">
        <p14:creationId xmlns:p14="http://schemas.microsoft.com/office/powerpoint/2010/main" val="3305745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2E0EF-EF95-4EE4-B442-71510E3A23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20728" y="134938"/>
            <a:ext cx="8977603" cy="677862"/>
          </a:xfrm>
        </p:spPr>
        <p:txBody>
          <a:bodyPr>
            <a:noAutofit/>
          </a:bodyPr>
          <a:lstStyle/>
          <a:p>
            <a:pPr algn="ctr"/>
            <a:r>
              <a:rPr lang="en-US" sz="2400"/>
              <a:t>CIWA Scoring Reduces Duration of Medication Administration and Benzodiazepine Dosing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C737F0-1C3B-4451-AF0E-BB2CA89879A6}"/>
              </a:ext>
            </a:extLst>
          </p:cNvPr>
          <p:cNvGraphicFramePr/>
          <p:nvPr>
            <p:extLst/>
          </p:nvPr>
        </p:nvGraphicFramePr>
        <p:xfrm>
          <a:off x="1913659" y="1328882"/>
          <a:ext cx="4192731" cy="421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EEB05A5-9DC6-4CD0-A402-123FAAECE505}"/>
              </a:ext>
            </a:extLst>
          </p:cNvPr>
          <p:cNvGraphicFramePr/>
          <p:nvPr>
            <p:extLst/>
          </p:nvPr>
        </p:nvGraphicFramePr>
        <p:xfrm>
          <a:off x="6314218" y="1328882"/>
          <a:ext cx="4192731" cy="421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7EEF44-9649-4014-891B-FC65D327E2C7}"/>
              </a:ext>
            </a:extLst>
          </p:cNvPr>
          <p:cNvSpPr txBox="1"/>
          <p:nvPr/>
        </p:nvSpPr>
        <p:spPr>
          <a:xfrm>
            <a:off x="2791694" y="2324966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P&lt;0.001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D1FE9A-2FF2-44DD-8096-BD2707995E9A}"/>
              </a:ext>
            </a:extLst>
          </p:cNvPr>
          <p:cNvSpPr txBox="1"/>
          <p:nvPr/>
        </p:nvSpPr>
        <p:spPr>
          <a:xfrm>
            <a:off x="4566936" y="2324966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P&lt;0.001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4B6627-A055-413C-89CE-7E57B2B287A2}"/>
              </a:ext>
            </a:extLst>
          </p:cNvPr>
          <p:cNvSpPr txBox="1"/>
          <p:nvPr/>
        </p:nvSpPr>
        <p:spPr>
          <a:xfrm>
            <a:off x="7258191" y="2324966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P&lt;0.001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31ED27-3B5F-4926-BCD2-15D6B7458744}"/>
              </a:ext>
            </a:extLst>
          </p:cNvPr>
          <p:cNvSpPr txBox="1"/>
          <p:nvPr/>
        </p:nvSpPr>
        <p:spPr>
          <a:xfrm>
            <a:off x="9064607" y="2324966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P&lt;0.001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23166-402A-44D4-8BEF-3252FB5E477C}"/>
              </a:ext>
            </a:extLst>
          </p:cNvPr>
          <p:cNvSpPr txBox="1"/>
          <p:nvPr/>
        </p:nvSpPr>
        <p:spPr>
          <a:xfrm rot="16200000">
            <a:off x="5943022" y="357408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7B03D4-F372-4CE0-B3A0-680C72A1C691}"/>
              </a:ext>
            </a:extLst>
          </p:cNvPr>
          <p:cNvSpPr txBox="1"/>
          <p:nvPr/>
        </p:nvSpPr>
        <p:spPr>
          <a:xfrm rot="16200000">
            <a:off x="1443436" y="3574081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F19E0B-F3DB-4284-BD83-6F29F836F7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8"/>
          <a:stretch/>
        </p:blipFill>
        <p:spPr>
          <a:xfrm>
            <a:off x="3636054" y="6257058"/>
            <a:ext cx="1748169" cy="3153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DE5792-AB21-4BD8-BF9C-54038A128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471" y="6456256"/>
            <a:ext cx="2155371" cy="26551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1F3755-75D0-4DF6-8F02-1031CD538CB3}"/>
              </a:ext>
            </a:extLst>
          </p:cNvPr>
          <p:cNvSpPr txBox="1"/>
          <p:nvPr/>
        </p:nvSpPr>
        <p:spPr>
          <a:xfrm>
            <a:off x="3026730" y="5434445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solidFill>
                  <a:schemeClr val="tx1">
                    <a:lumMod val="60000"/>
                    <a:lumOff val="40000"/>
                  </a:schemeClr>
                </a:solidFill>
              </a:rPr>
              <a:t>N=101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867433-8D56-4937-A5CF-BCD8C8A778E4}"/>
              </a:ext>
            </a:extLst>
          </p:cNvPr>
          <p:cNvSpPr txBox="1"/>
          <p:nvPr/>
        </p:nvSpPr>
        <p:spPr>
          <a:xfrm>
            <a:off x="4781736" y="5434445"/>
            <a:ext cx="562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solidFill>
                  <a:schemeClr val="tx1">
                    <a:lumMod val="60000"/>
                    <a:lumOff val="40000"/>
                  </a:schemeClr>
                </a:solidFill>
              </a:rPr>
              <a:t>N=117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B4E555-6BCE-4A2E-9210-302308EA77B1}"/>
              </a:ext>
            </a:extLst>
          </p:cNvPr>
          <p:cNvSpPr txBox="1"/>
          <p:nvPr/>
        </p:nvSpPr>
        <p:spPr>
          <a:xfrm>
            <a:off x="7396108" y="5434445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solidFill>
                  <a:schemeClr val="tx1">
                    <a:lumMod val="60000"/>
                    <a:lumOff val="40000"/>
                  </a:schemeClr>
                </a:solidFill>
              </a:rPr>
              <a:t>N=101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94963D-B9EA-482F-A891-FC1DDF1B83EA}"/>
              </a:ext>
            </a:extLst>
          </p:cNvPr>
          <p:cNvSpPr txBox="1"/>
          <p:nvPr/>
        </p:nvSpPr>
        <p:spPr>
          <a:xfrm>
            <a:off x="9197869" y="5434445"/>
            <a:ext cx="562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i="1">
                <a:solidFill>
                  <a:schemeClr val="tx1">
                    <a:lumMod val="60000"/>
                    <a:lumOff val="40000"/>
                  </a:schemeClr>
                </a:solidFill>
              </a:rPr>
              <a:t>N=117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2E8818-2814-4731-92B6-921532DE91BF}"/>
              </a:ext>
            </a:extLst>
          </p:cNvPr>
          <p:cNvSpPr/>
          <p:nvPr/>
        </p:nvSpPr>
        <p:spPr>
          <a:xfrm>
            <a:off x="4817919" y="5846726"/>
            <a:ext cx="161059" cy="1748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E43E9A-1B6E-47E2-8B0B-1FA084D1B30B}"/>
              </a:ext>
            </a:extLst>
          </p:cNvPr>
          <p:cNvSpPr/>
          <p:nvPr/>
        </p:nvSpPr>
        <p:spPr>
          <a:xfrm>
            <a:off x="6426603" y="5846726"/>
            <a:ext cx="161059" cy="174806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FF"/>
              </a:solidFill>
              <a:highlight>
                <a:srgbClr val="FF00FF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5F7206-1922-4739-8899-F96D06F1C87C}"/>
              </a:ext>
            </a:extLst>
          </p:cNvPr>
          <p:cNvSpPr txBox="1"/>
          <p:nvPr/>
        </p:nvSpPr>
        <p:spPr>
          <a:xfrm>
            <a:off x="4974129" y="5803324"/>
            <a:ext cx="1476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solidFill>
                  <a:schemeClr val="tx1">
                    <a:lumMod val="60000"/>
                    <a:lumOff val="40000"/>
                  </a:schemeClr>
                </a:solidFill>
              </a:rPr>
              <a:t>CIWA-triggered dosing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25035-67FC-4765-96AF-831D9F191370}"/>
              </a:ext>
            </a:extLst>
          </p:cNvPr>
          <p:cNvSpPr txBox="1"/>
          <p:nvPr/>
        </p:nvSpPr>
        <p:spPr>
          <a:xfrm>
            <a:off x="6548372" y="5803324"/>
            <a:ext cx="1895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>
                <a:solidFill>
                  <a:schemeClr val="tx1">
                    <a:lumMod val="60000"/>
                    <a:lumOff val="40000"/>
                  </a:schemeClr>
                </a:solidFill>
              </a:rPr>
              <a:t>Standing / fixed-dose regimen</a:t>
            </a:r>
          </a:p>
        </p:txBody>
      </p:sp>
    </p:spTree>
    <p:extLst>
      <p:ext uri="{BB962C8B-B14F-4D97-AF65-F5344CB8AC3E}">
        <p14:creationId xmlns:p14="http://schemas.microsoft.com/office/powerpoint/2010/main" val="233738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B621B2-09FC-49A6-982E-0A8DF8161587}"/>
              </a:ext>
            </a:extLst>
          </p:cNvPr>
          <p:cNvSpPr txBox="1"/>
          <p:nvPr/>
        </p:nvSpPr>
        <p:spPr>
          <a:xfrm>
            <a:off x="4181168" y="2465376"/>
            <a:ext cx="37374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FF"/>
                </a:solidFill>
                <a:latin typeface="Broadway" panose="04040905080B02020502" pitchFamily="8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7078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B621B2-09FC-49A6-982E-0A8DF8161587}"/>
              </a:ext>
            </a:extLst>
          </p:cNvPr>
          <p:cNvSpPr txBox="1"/>
          <p:nvPr/>
        </p:nvSpPr>
        <p:spPr>
          <a:xfrm>
            <a:off x="3564265" y="2465376"/>
            <a:ext cx="4971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>
                <a:solidFill>
                  <a:srgbClr val="FF00FF"/>
                </a:solidFill>
                <a:latin typeface="Castellar" panose="020A0402060406010301" pitchFamily="18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187728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CF017-34E2-4599-99B0-EC1E916006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2667" y="2888674"/>
            <a:ext cx="8568796" cy="2992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i="1">
                <a:solidFill>
                  <a:srgbClr val="FF00FF"/>
                </a:solidFill>
              </a:rPr>
              <a:t>Additional slides</a:t>
            </a:r>
          </a:p>
        </p:txBody>
      </p:sp>
    </p:spTree>
    <p:extLst>
      <p:ext uri="{BB962C8B-B14F-4D97-AF65-F5344CB8AC3E}">
        <p14:creationId xmlns:p14="http://schemas.microsoft.com/office/powerpoint/2010/main" val="4140815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34C8A1-4D49-4B9B-ABA4-AAEE3D16C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/>
              <a:t>Nausea/vomiting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/>
              <a:t>Headache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/>
              <a:t>Anxiety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/>
              <a:t>Tremor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/>
              <a:t>Diaphoresis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/>
              <a:t>Agitation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/>
              <a:t>Restlessness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E16C0-5389-4E30-B8BB-917641BC1C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Signs and Symptoms of Alcohol Withdrawal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389D2-ABC7-4E3D-9B47-A5ACD3FF0155}"/>
              </a:ext>
            </a:extLst>
          </p:cNvPr>
          <p:cNvSpPr txBox="1"/>
          <p:nvPr/>
        </p:nvSpPr>
        <p:spPr>
          <a:xfrm>
            <a:off x="5711537" y="1287462"/>
            <a:ext cx="4829737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171796"/>
                </a:solidFill>
              </a:rPr>
              <a:t>Change in VS: Increased BP, HR, RR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171796"/>
                </a:solidFill>
              </a:rPr>
              <a:t>Confusion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171796"/>
                </a:solidFill>
              </a:rPr>
              <a:t>Delirium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00FF"/>
                </a:solidFill>
              </a:rPr>
              <a:t>Hallucinations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00FF"/>
                </a:solidFill>
              </a:rPr>
              <a:t>Seizures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FF00FF"/>
                </a:solidFill>
              </a:rPr>
              <a:t>Delirium Tremens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64591C-A94D-48FB-9DCF-F7C6AA8CA747}"/>
              </a:ext>
            </a:extLst>
          </p:cNvPr>
          <p:cNvSpPr txBox="1"/>
          <p:nvPr/>
        </p:nvSpPr>
        <p:spPr>
          <a:xfrm>
            <a:off x="3699904" y="6385214"/>
            <a:ext cx="6912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Modified from BWH Psychiatric Resource Nursing Service “BWH Alcohol Withdrawal: Risk Assessment and Treatment”</a:t>
            </a:r>
          </a:p>
        </p:txBody>
      </p:sp>
    </p:spTree>
    <p:extLst>
      <p:ext uri="{BB962C8B-B14F-4D97-AF65-F5344CB8AC3E}">
        <p14:creationId xmlns:p14="http://schemas.microsoft.com/office/powerpoint/2010/main" val="214375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7E917F-7C33-4CBB-ABFA-0A8BC80A366C}"/>
              </a:ext>
            </a:extLst>
          </p:cNvPr>
          <p:cNvSpPr/>
          <p:nvPr/>
        </p:nvSpPr>
        <p:spPr>
          <a:xfrm>
            <a:off x="2171701" y="1140502"/>
            <a:ext cx="7742692" cy="8570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History of severe withdrawal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(delirium tremens, withdrawal seizure)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B45892-EF79-4AAF-8507-BB8D4432C009}"/>
              </a:ext>
            </a:extLst>
          </p:cNvPr>
          <p:cNvSpPr/>
          <p:nvPr/>
        </p:nvSpPr>
        <p:spPr>
          <a:xfrm>
            <a:off x="2171701" y="2150776"/>
            <a:ext cx="7742692" cy="8570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Patient already in severe alcohol withdrawal </a:t>
            </a:r>
          </a:p>
          <a:p>
            <a:pPr algn="ctr"/>
            <a:r>
              <a:rPr lang="en-US" sz="2400">
                <a:solidFill>
                  <a:schemeClr val="tx1"/>
                </a:solidFill>
              </a:rPr>
              <a:t>(presenting with DTs and/or seizures)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26ACC-DDB0-4315-B470-7D404DCD0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/>
              <a:t>When You Should Consider Standing Regimen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514CED-6F6B-4C04-BA27-A32CDF7CC5FF}"/>
              </a:ext>
            </a:extLst>
          </p:cNvPr>
          <p:cNvSpPr/>
          <p:nvPr/>
        </p:nvSpPr>
        <p:spPr>
          <a:xfrm>
            <a:off x="2171701" y="3161050"/>
            <a:ext cx="7742692" cy="85702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Patient unable to communicate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F1666C-40BA-4CFC-A980-D7DFCE85D392}"/>
              </a:ext>
            </a:extLst>
          </p:cNvPr>
          <p:cNvSpPr/>
          <p:nvPr/>
        </p:nvSpPr>
        <p:spPr>
          <a:xfrm>
            <a:off x="2171701" y="4171324"/>
            <a:ext cx="7742692" cy="85702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Comorbidities Making CIWA Scoring Difficult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F36E8A-AE50-43F8-8C6F-C176266F4DF4}"/>
              </a:ext>
            </a:extLst>
          </p:cNvPr>
          <p:cNvSpPr/>
          <p:nvPr/>
        </p:nvSpPr>
        <p:spPr>
          <a:xfrm>
            <a:off x="2171701" y="5181597"/>
            <a:ext cx="7742692" cy="85702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CIWA ≥ 16</a:t>
            </a:r>
          </a:p>
        </p:txBody>
      </p:sp>
    </p:spTree>
    <p:extLst>
      <p:ext uri="{BB962C8B-B14F-4D97-AF65-F5344CB8AC3E}">
        <p14:creationId xmlns:p14="http://schemas.microsoft.com/office/powerpoint/2010/main" val="347711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54A7C-535B-4D58-B2B0-2408CE9107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CIWA-</a:t>
            </a:r>
            <a:r>
              <a:rPr lang="en-US" err="1"/>
              <a:t>Ar</a:t>
            </a:r>
            <a:r>
              <a:rPr lang="en-US"/>
              <a:t> Outcomes vs Symptom Triggered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B7F02-44F5-44D1-8BED-C8A036E5E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757" y="1046479"/>
            <a:ext cx="7531296" cy="4765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6CEAE5-9F63-4D30-B9B6-E3A9CF7834EC}"/>
              </a:ext>
            </a:extLst>
          </p:cNvPr>
          <p:cNvSpPr txBox="1"/>
          <p:nvPr/>
        </p:nvSpPr>
        <p:spPr>
          <a:xfrm>
            <a:off x="6281057" y="103413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CABF1-0DEF-4DBA-B879-7905579178E9}"/>
              </a:ext>
            </a:extLst>
          </p:cNvPr>
          <p:cNvSpPr txBox="1"/>
          <p:nvPr/>
        </p:nvSpPr>
        <p:spPr>
          <a:xfrm>
            <a:off x="8169729" y="1034139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N=50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5B60C6-8FCC-496A-9223-806AEE89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8"/>
          <a:stretch/>
        </p:blipFill>
        <p:spPr>
          <a:xfrm>
            <a:off x="7815695" y="5678650"/>
            <a:ext cx="2514848" cy="4537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DE95AA-D034-4FE5-9FC9-1DFB747513D8}"/>
              </a:ext>
            </a:extLst>
          </p:cNvPr>
          <p:cNvSpPr/>
          <p:nvPr/>
        </p:nvSpPr>
        <p:spPr>
          <a:xfrm>
            <a:off x="1975757" y="1741715"/>
            <a:ext cx="7531296" cy="60959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DCF5AC-BD16-4EF9-AF91-112A7494B6BF}"/>
              </a:ext>
            </a:extLst>
          </p:cNvPr>
          <p:cNvSpPr txBox="1"/>
          <p:nvPr/>
        </p:nvSpPr>
        <p:spPr>
          <a:xfrm>
            <a:off x="9612084" y="173626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D2A000"/>
                </a:solidFill>
              </a:rPr>
              <a:t>p&lt;0.001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6EAFF4-DA70-43CA-91E7-AE3EA8258205}"/>
              </a:ext>
            </a:extLst>
          </p:cNvPr>
          <p:cNvSpPr txBox="1"/>
          <p:nvPr/>
        </p:nvSpPr>
        <p:spPr>
          <a:xfrm>
            <a:off x="9612084" y="202356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D2A000"/>
                </a:solidFill>
              </a:rPr>
              <a:t>p&lt;0.001</a:t>
            </a:r>
          </a:p>
        </p:txBody>
      </p:sp>
    </p:spTree>
    <p:extLst>
      <p:ext uri="{BB962C8B-B14F-4D97-AF65-F5344CB8AC3E}">
        <p14:creationId xmlns:p14="http://schemas.microsoft.com/office/powerpoint/2010/main" val="310769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668652-157F-42B1-A19A-FDED53750C2F}"/>
              </a:ext>
            </a:extLst>
          </p:cNvPr>
          <p:cNvSpPr/>
          <p:nvPr/>
        </p:nvSpPr>
        <p:spPr>
          <a:xfrm>
            <a:off x="2090058" y="1526945"/>
            <a:ext cx="8124976" cy="1196300"/>
          </a:xfrm>
          <a:prstGeom prst="roundRect">
            <a:avLst/>
          </a:prstGeom>
          <a:solidFill>
            <a:srgbClr val="F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A43152-F10F-4DC5-B8FF-1EEB8CF3A3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Learning Objectives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DD982D-FB7F-434A-B558-4AF641ECB2AC}"/>
              </a:ext>
            </a:extLst>
          </p:cNvPr>
          <p:cNvSpPr/>
          <p:nvPr/>
        </p:nvSpPr>
        <p:spPr>
          <a:xfrm>
            <a:off x="2090058" y="2963857"/>
            <a:ext cx="8124976" cy="1196300"/>
          </a:xfrm>
          <a:prstGeom prst="roundRect">
            <a:avLst/>
          </a:prstGeom>
          <a:solidFill>
            <a:srgbClr val="F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4C9EC9-5754-4DAA-B3B2-FBB9AE6A449E}"/>
              </a:ext>
            </a:extLst>
          </p:cNvPr>
          <p:cNvSpPr/>
          <p:nvPr/>
        </p:nvSpPr>
        <p:spPr>
          <a:xfrm>
            <a:off x="2090058" y="4431614"/>
            <a:ext cx="8124976" cy="1196300"/>
          </a:xfrm>
          <a:prstGeom prst="roundRect">
            <a:avLst/>
          </a:prstGeom>
          <a:solidFill>
            <a:srgbClr val="F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A05E8-6B4A-4538-B9CA-14172B507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67467" y="1592261"/>
            <a:ext cx="8124976" cy="45940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/>
              <a:t>Describe the signs and symptoms of alcohol withdrawal</a:t>
            </a:r>
          </a:p>
          <a:p>
            <a:pPr marL="514350" indent="-514350">
              <a:buFont typeface="+mj-lt"/>
              <a:buAutoNum type="arabicPeriod"/>
            </a:pPr>
            <a:endParaRPr lang="en-US" sz="2800" b="1"/>
          </a:p>
          <a:p>
            <a:pPr marL="514350" indent="-514350">
              <a:buFont typeface="+mj-lt"/>
              <a:buAutoNum type="arabicPeriod"/>
            </a:pPr>
            <a:r>
              <a:rPr lang="en-US" sz="2800" b="1"/>
              <a:t>Determine who is appropriate for a CIWA-based protocol as compared to a standing regimen</a:t>
            </a:r>
          </a:p>
          <a:p>
            <a:pPr marL="514350" indent="-514350">
              <a:buFont typeface="+mj-lt"/>
              <a:buAutoNum type="arabicPeriod"/>
            </a:pPr>
            <a:endParaRPr lang="en-US" sz="2800" b="1"/>
          </a:p>
          <a:p>
            <a:pPr marL="514350" indent="-514350">
              <a:buFont typeface="+mj-lt"/>
              <a:buAutoNum type="arabicPeriod"/>
            </a:pPr>
            <a:r>
              <a:rPr lang="en-US" sz="2800" b="1"/>
              <a:t>Utilize the CIWA scale to guide symptom-triggered management of alcohol withdrawal</a:t>
            </a:r>
          </a:p>
          <a:p>
            <a:pPr marL="514350" indent="-514350">
              <a:buFont typeface="+mj-lt"/>
              <a:buAutoNum type="arabicPeriod"/>
            </a:pP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036573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7C33914-4ACB-4CE0-9AAF-5BF6B9A9ED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62139" y="134938"/>
            <a:ext cx="8569325" cy="677862"/>
          </a:xfrm>
        </p:spPr>
        <p:txBody>
          <a:bodyPr/>
          <a:lstStyle/>
          <a:p>
            <a:r>
              <a:rPr lang="en-US"/>
              <a:t>CIWA-</a:t>
            </a:r>
            <a:r>
              <a:rPr lang="en-US" err="1"/>
              <a:t>Ar</a:t>
            </a:r>
            <a:r>
              <a:rPr lang="en-US"/>
              <a:t> Outcomes vs Symptom Triggered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BBEB3-AB04-404A-8F52-7CD8C360C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66"/>
          <a:stretch/>
        </p:blipFill>
        <p:spPr>
          <a:xfrm>
            <a:off x="2574856" y="974866"/>
            <a:ext cx="7293044" cy="5168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B7DDFF-D2CC-4488-A227-D0B83AD9D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44" y="6404705"/>
            <a:ext cx="2155371" cy="2655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430AFD-2639-4EC8-9227-5AF40DD12AAC}"/>
              </a:ext>
            </a:extLst>
          </p:cNvPr>
          <p:cNvSpPr/>
          <p:nvPr/>
        </p:nvSpPr>
        <p:spPr>
          <a:xfrm>
            <a:off x="2677886" y="2628901"/>
            <a:ext cx="7064828" cy="2939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2BEA3-0339-45E5-88DC-58A59F99874A}"/>
              </a:ext>
            </a:extLst>
          </p:cNvPr>
          <p:cNvSpPr txBox="1"/>
          <p:nvPr/>
        </p:nvSpPr>
        <p:spPr>
          <a:xfrm>
            <a:off x="9715501" y="2530931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D2A000"/>
                </a:solidFill>
              </a:rPr>
              <a:t>p&lt;0.001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FC25E9-8695-44EC-B703-8C39FFD4D657}"/>
              </a:ext>
            </a:extLst>
          </p:cNvPr>
          <p:cNvSpPr txBox="1"/>
          <p:nvPr/>
        </p:nvSpPr>
        <p:spPr>
          <a:xfrm>
            <a:off x="9715501" y="2698485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D2A000"/>
                </a:solidFill>
              </a:rPr>
              <a:t>p&lt;0.001</a:t>
            </a:r>
          </a:p>
        </p:txBody>
      </p:sp>
    </p:spTree>
    <p:extLst>
      <p:ext uri="{BB962C8B-B14F-4D97-AF65-F5344CB8AC3E}">
        <p14:creationId xmlns:p14="http://schemas.microsoft.com/office/powerpoint/2010/main" val="296616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62BFC-EABE-4131-BDF6-00C1B04310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/>
              <a:t>Where to find Epic Alcohol Withdrawal Orders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36C70C-5ACE-45CD-B502-1AED02EDB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" t="3653" r="682"/>
          <a:stretch/>
        </p:blipFill>
        <p:spPr>
          <a:xfrm>
            <a:off x="3020291" y="1021733"/>
            <a:ext cx="7512629" cy="11611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2641ED6-D0E9-480F-8908-7B9D69178351}"/>
              </a:ext>
            </a:extLst>
          </p:cNvPr>
          <p:cNvSpPr/>
          <p:nvPr/>
        </p:nvSpPr>
        <p:spPr>
          <a:xfrm>
            <a:off x="1695451" y="1073747"/>
            <a:ext cx="431222" cy="438141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3C4D5-DA65-431D-B9B0-EF424FE664B4}"/>
              </a:ext>
            </a:extLst>
          </p:cNvPr>
          <p:cNvSpPr txBox="1"/>
          <p:nvPr/>
        </p:nvSpPr>
        <p:spPr>
          <a:xfrm>
            <a:off x="1633111" y="1553451"/>
            <a:ext cx="148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CC66FF"/>
                </a:solidFill>
              </a:rPr>
              <a:t>Order sets: </a:t>
            </a:r>
          </a:p>
          <a:p>
            <a:r>
              <a:rPr lang="en-US" sz="1200" b="1">
                <a:solidFill>
                  <a:srgbClr val="CC66FF"/>
                </a:solidFill>
              </a:rPr>
              <a:t>alcohol withdrawal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283477-8ABA-4B06-99B1-9E13DFBA8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"/>
          <a:stretch/>
        </p:blipFill>
        <p:spPr>
          <a:xfrm>
            <a:off x="3025485" y="2350696"/>
            <a:ext cx="3533042" cy="2391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28C04C-5442-451D-B533-109389909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673" y="2352177"/>
            <a:ext cx="3923035" cy="2037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68BA1-1E27-47C8-A665-EDBF280C3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485" y="4857757"/>
            <a:ext cx="4873338" cy="130369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52A128D-B25F-4C5E-8CDD-0EB44A4DE56C}"/>
              </a:ext>
            </a:extLst>
          </p:cNvPr>
          <p:cNvSpPr/>
          <p:nvPr/>
        </p:nvSpPr>
        <p:spPr>
          <a:xfrm>
            <a:off x="1695451" y="2385921"/>
            <a:ext cx="431222" cy="438141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D7988-E82B-4590-BC93-B3706F16E00A}"/>
              </a:ext>
            </a:extLst>
          </p:cNvPr>
          <p:cNvSpPr txBox="1"/>
          <p:nvPr/>
        </p:nvSpPr>
        <p:spPr>
          <a:xfrm>
            <a:off x="1633111" y="2865625"/>
            <a:ext cx="1480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CC66FF"/>
                </a:solidFill>
              </a:rPr>
              <a:t>Ativan per CIWA: standard vs low dose; </a:t>
            </a:r>
          </a:p>
          <a:p>
            <a:r>
              <a:rPr lang="en-US" sz="1200" b="1">
                <a:solidFill>
                  <a:srgbClr val="CC66FF"/>
                </a:solidFill>
              </a:rPr>
              <a:t>IV vs PO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0CCE8D-69CB-42C0-96D6-BF677C142D54}"/>
              </a:ext>
            </a:extLst>
          </p:cNvPr>
          <p:cNvSpPr/>
          <p:nvPr/>
        </p:nvSpPr>
        <p:spPr>
          <a:xfrm>
            <a:off x="1695451" y="4824847"/>
            <a:ext cx="431222" cy="438141"/>
          </a:xfrm>
          <a:prstGeom prst="ellipse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5B29F7-440D-45CD-8608-242C97BC61D6}"/>
              </a:ext>
            </a:extLst>
          </p:cNvPr>
          <p:cNvSpPr txBox="1"/>
          <p:nvPr/>
        </p:nvSpPr>
        <p:spPr>
          <a:xfrm>
            <a:off x="1633111" y="5304551"/>
            <a:ext cx="1480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CC66FF"/>
                </a:solidFill>
              </a:rPr>
              <a:t>Thiamine, MVI, Folate</a:t>
            </a:r>
          </a:p>
        </p:txBody>
      </p:sp>
    </p:spTree>
    <p:extLst>
      <p:ext uri="{BB962C8B-B14F-4D97-AF65-F5344CB8AC3E}">
        <p14:creationId xmlns:p14="http://schemas.microsoft.com/office/powerpoint/2010/main" val="2796917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19665F-5E60-4103-B33F-99C19DE32C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2668" y="1126672"/>
            <a:ext cx="4800547" cy="5040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/>
              <a:t>Clinical Institutes Withdrawal Assessment Scale for Alcohol (CIWA-</a:t>
            </a:r>
            <a:r>
              <a:rPr lang="en-US" sz="2000" err="1"/>
              <a:t>Ar</a:t>
            </a:r>
            <a:r>
              <a:rPr lang="en-US" sz="2000"/>
              <a:t>)</a:t>
            </a:r>
          </a:p>
          <a:p>
            <a:r>
              <a:rPr lang="en-US" sz="2000"/>
              <a:t>“Symptom-triggered therapy”</a:t>
            </a:r>
          </a:p>
          <a:p>
            <a:r>
              <a:rPr lang="en-US" sz="2000"/>
              <a:t>Studied primarily in moderate severity withdrawal (i.e., no seizures, DTs, able to take PO, no severe comorbidities…)</a:t>
            </a:r>
          </a:p>
          <a:p>
            <a:r>
              <a:rPr lang="en-US" sz="2000"/>
              <a:t>Ten areas to assess and score (0-7 each), total score of 67</a:t>
            </a:r>
            <a:endParaRPr lang="en-US" sz="2000">
              <a:cs typeface="Calibri"/>
            </a:endParaRPr>
          </a:p>
          <a:p>
            <a:pPr lvl="1"/>
            <a:r>
              <a:rPr lang="en-US" sz="1800"/>
              <a:t>Mild: 0-8</a:t>
            </a:r>
          </a:p>
          <a:p>
            <a:pPr lvl="1"/>
            <a:r>
              <a:rPr lang="en-US" sz="1800"/>
              <a:t>Moderate: 9-15</a:t>
            </a:r>
          </a:p>
          <a:p>
            <a:pPr lvl="1"/>
            <a:r>
              <a:rPr lang="en-US" sz="1800"/>
              <a:t>Severe: &gt; 16, higher risk seizure/DTs</a:t>
            </a:r>
          </a:p>
          <a:p>
            <a:r>
              <a:rPr lang="en-US" sz="2000"/>
              <a:t>Benefits compared to standing regimen:</a:t>
            </a:r>
          </a:p>
          <a:p>
            <a:pPr lvl="1"/>
            <a:r>
              <a:rPr lang="en-US" sz="1800"/>
              <a:t>Reduced total amount of benzodiazepines administered</a:t>
            </a:r>
          </a:p>
          <a:p>
            <a:pPr lvl="1"/>
            <a:r>
              <a:rPr lang="en-US" sz="1800"/>
              <a:t>Shorter duration of treatment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02A77-FACA-49C5-B794-F252F71C39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What is the CIWA-</a:t>
            </a:r>
            <a:r>
              <a:rPr lang="en-US" err="1"/>
              <a:t>Ar</a:t>
            </a:r>
            <a:r>
              <a:rPr lang="en-US"/>
              <a:t> Scale?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BDC01-B2E4-403B-A250-B37DA1FA5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215" y="1042978"/>
            <a:ext cx="3768248" cy="512378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73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B95C2C-411A-4535-934A-E6ABC8F8A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EB32AF-270E-4F65-ABB4-81D9B1D82823}"/>
              </a:ext>
            </a:extLst>
          </p:cNvPr>
          <p:cNvCxnSpPr>
            <a:cxnSpLocks/>
          </p:cNvCxnSpPr>
          <p:nvPr/>
        </p:nvCxnSpPr>
        <p:spPr>
          <a:xfrm flipV="1">
            <a:off x="2586182" y="2225965"/>
            <a:ext cx="6927273" cy="729671"/>
          </a:xfrm>
          <a:prstGeom prst="line">
            <a:avLst/>
          </a:prstGeom>
          <a:ln w="203200">
            <a:solidFill>
              <a:srgbClr val="FF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792A39-7E40-436E-B17C-5556F2EDEFBB}"/>
              </a:ext>
            </a:extLst>
          </p:cNvPr>
          <p:cNvSpPr txBox="1"/>
          <p:nvPr/>
        </p:nvSpPr>
        <p:spPr>
          <a:xfrm rot="21234868">
            <a:off x="3397432" y="375925"/>
            <a:ext cx="51764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FF"/>
                </a:solidFill>
                <a:latin typeface="Castellar" panose="020A0402060406010301" pitchFamily="18" charset="0"/>
              </a:rPr>
              <a:t>GMS</a:t>
            </a:r>
          </a:p>
        </p:txBody>
      </p:sp>
    </p:spTree>
    <p:extLst>
      <p:ext uri="{BB962C8B-B14F-4D97-AF65-F5344CB8AC3E}">
        <p14:creationId xmlns:p14="http://schemas.microsoft.com/office/powerpoint/2010/main" val="301082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114D4-B80D-4C94-882D-983AA90123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Video Vignette - Score The CIWA Yourself!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B963B0-DB98-446A-9FEC-4C1138AC8B15}"/>
              </a:ext>
            </a:extLst>
          </p:cNvPr>
          <p:cNvSpPr/>
          <p:nvPr/>
        </p:nvSpPr>
        <p:spPr>
          <a:xfrm>
            <a:off x="1492831" y="3105836"/>
            <a:ext cx="8972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FF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https://www.youtube.com/watch?v=NUKigZjcGy4</a:t>
            </a:r>
            <a:endParaRPr lang="en-US" sz="3200" b="1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3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E0269-C4BF-4B10-B1CD-A23059E66D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CIWA Scoring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45CB05-E2A7-42A3-8F87-827612425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07"/>
          <a:stretch/>
        </p:blipFill>
        <p:spPr>
          <a:xfrm>
            <a:off x="2277181" y="1927514"/>
            <a:ext cx="7905808" cy="22074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968C89-D352-46BD-9EC2-6E880DCCD423}"/>
              </a:ext>
            </a:extLst>
          </p:cNvPr>
          <p:cNvSpPr txBox="1"/>
          <p:nvPr/>
        </p:nvSpPr>
        <p:spPr>
          <a:xfrm>
            <a:off x="2360468" y="4618764"/>
            <a:ext cx="773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https://www.mdcalc.com/ciwa-ar-alcohol-withdrawal</a:t>
            </a:r>
            <a:endParaRPr lang="en-US" sz="24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8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94C399-8CEE-4753-A4B5-3927E40B31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2667" y="2743200"/>
            <a:ext cx="8568796" cy="2831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FF00FF"/>
                </a:solidFill>
                <a:latin typeface="Castellar" panose="020A0402060406010301" pitchFamily="18" charset="0"/>
              </a:rPr>
              <a:t>Vignettes!</a:t>
            </a:r>
          </a:p>
        </p:txBody>
      </p:sp>
    </p:spTree>
    <p:extLst>
      <p:ext uri="{BB962C8B-B14F-4D97-AF65-F5344CB8AC3E}">
        <p14:creationId xmlns:p14="http://schemas.microsoft.com/office/powerpoint/2010/main" val="38236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3EC723-277F-41F2-8740-2486FB00E8F4}"/>
              </a:ext>
            </a:extLst>
          </p:cNvPr>
          <p:cNvSpPr/>
          <p:nvPr/>
        </p:nvSpPr>
        <p:spPr>
          <a:xfrm>
            <a:off x="3081482" y="5417244"/>
            <a:ext cx="6130636" cy="676114"/>
          </a:xfrm>
          <a:prstGeom prst="rect">
            <a:avLst/>
          </a:prstGeom>
          <a:solidFill>
            <a:srgbClr val="F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If the answer is no - stand up!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1FD48-435B-4392-A3A9-0E0CF364C3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Case 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0D0C983-2FBE-4B44-A18A-783A3422CE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52928"/>
              </p:ext>
            </p:extLst>
          </p:nvPr>
        </p:nvGraphicFramePr>
        <p:xfrm>
          <a:off x="1751447" y="2438197"/>
          <a:ext cx="7239000" cy="80772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142826877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29500849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71317918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5118282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1098778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8:00</a:t>
                      </a:r>
                      <a:endParaRPr lang="en-US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12:00</a:t>
                      </a:r>
                      <a:endParaRPr lang="en-US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16:00</a:t>
                      </a:r>
                      <a:endParaRPr lang="en-US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20:00</a:t>
                      </a:r>
                      <a:endParaRPr lang="en-US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22:00</a:t>
                      </a:r>
                      <a:endParaRPr lang="en-US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4724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b="1" i="1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US" b="1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155107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B95EBBCE-426B-4E5A-AD2B-A13A4B4BD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829" y="884495"/>
            <a:ext cx="925368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endParaRPr lang="en-US" altLang="en-US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71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45 year old male is admitted for alcohol withdrawal and ordered for CIWA per protocol every 4 hours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171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 CIWA scores following admission are:</a:t>
            </a:r>
            <a:endParaRPr lang="en-US" altLang="en-US" sz="2400" dirty="0"/>
          </a:p>
          <a:p>
            <a:pPr defTabSz="914400"/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pPr defTabSz="914400"/>
            <a:endParaRPr lang="en-US" altLang="en-US" dirty="0"/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altLang="en-US" sz="2300" dirty="0">
                <a:solidFill>
                  <a:srgbClr val="171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2mg lorazepam were given for scores 12 and 15. It is now 22:00.</a:t>
            </a:r>
            <a:endParaRPr lang="en-US" altLang="en-US" sz="600" dirty="0"/>
          </a:p>
          <a:p>
            <a:pPr defTabSz="914400"/>
            <a:endParaRPr lang="en-US" altLang="en-US" sz="600" dirty="0"/>
          </a:p>
          <a:p>
            <a:pPr defTabSz="914400"/>
            <a:br>
              <a:rPr lang="en-US" altLang="en-US" dirty="0"/>
            </a:br>
            <a:endParaRPr lang="en-US" altLang="en-US" dirty="0"/>
          </a:p>
          <a:p>
            <a:pPr algn="ctr" defTabSz="914400"/>
            <a:r>
              <a:rPr lang="en-US" altLang="en-US" sz="2700" b="1" dirty="0">
                <a:solidFill>
                  <a:srgbClr val="171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continue the CIWA?</a:t>
            </a:r>
            <a:endParaRPr lang="en-US" altLang="en-US" sz="600" b="1" dirty="0"/>
          </a:p>
          <a:p>
            <a:pPr defTabSz="9144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91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3944DA-E389-48DD-B9A4-D3635CD3CF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 70 year old patient with alcohol dependence is admitted for Community Acquired Pneumonia</a:t>
            </a:r>
          </a:p>
          <a:p>
            <a:r>
              <a:rPr lang="en-US" dirty="0"/>
              <a:t>Patient was initially hypotensive but is now stabilized</a:t>
            </a:r>
          </a:p>
          <a:p>
            <a:r>
              <a:rPr lang="en-US" dirty="0"/>
              <a:t>PMH includes severe Parkinson’s Disease. 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Do you put this patient on CIWA?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1FD48-435B-4392-A3A9-0E0CF364C3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A80471-D8DB-4F48-8187-2F3E4EF37971}"/>
              </a:ext>
            </a:extLst>
          </p:cNvPr>
          <p:cNvSpPr/>
          <p:nvPr/>
        </p:nvSpPr>
        <p:spPr>
          <a:xfrm>
            <a:off x="3081482" y="5417244"/>
            <a:ext cx="6130636" cy="676114"/>
          </a:xfrm>
          <a:prstGeom prst="rect">
            <a:avLst/>
          </a:prstGeom>
          <a:solidFill>
            <a:srgbClr val="F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If the answer is no - stand up!</a:t>
            </a:r>
          </a:p>
        </p:txBody>
      </p:sp>
    </p:spTree>
    <p:extLst>
      <p:ext uri="{BB962C8B-B14F-4D97-AF65-F5344CB8AC3E}">
        <p14:creationId xmlns:p14="http://schemas.microsoft.com/office/powerpoint/2010/main" val="138579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3944DA-E389-48DD-B9A4-D3635CD3CF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A 25 year old American Sign Language-speaking deaf patient with alcohol use disorder and no other PMH is admitted for alcohol withdrawal 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Do you put this patient on CIWA?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1FD48-435B-4392-A3A9-0E0CF364C3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787C4D-DDF7-471F-96BD-5E7FF111866B}"/>
              </a:ext>
            </a:extLst>
          </p:cNvPr>
          <p:cNvSpPr/>
          <p:nvPr/>
        </p:nvSpPr>
        <p:spPr>
          <a:xfrm>
            <a:off x="3081482" y="5417244"/>
            <a:ext cx="6130636" cy="676114"/>
          </a:xfrm>
          <a:prstGeom prst="rect">
            <a:avLst/>
          </a:prstGeom>
          <a:solidFill>
            <a:srgbClr val="F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If the answer is no - stand up!</a:t>
            </a:r>
          </a:p>
        </p:txBody>
      </p:sp>
    </p:spTree>
    <p:extLst>
      <p:ext uri="{BB962C8B-B14F-4D97-AF65-F5344CB8AC3E}">
        <p14:creationId xmlns:p14="http://schemas.microsoft.com/office/powerpoint/2010/main" val="2840739438"/>
      </p:ext>
    </p:extLst>
  </p:cSld>
  <p:clrMapOvr>
    <a:masterClrMapping/>
  </p:clrMapOvr>
</p:sld>
</file>

<file path=ppt/theme/theme1.xml><?xml version="1.0" encoding="utf-8"?>
<a:theme xmlns:a="http://schemas.openxmlformats.org/drawingml/2006/main" name="BWH1">
  <a:themeElements>
    <a:clrScheme name="Custom 2">
      <a:dk1>
        <a:srgbClr val="171796"/>
      </a:dk1>
      <a:lt1>
        <a:sysClr val="window" lastClr="FFFFFF"/>
      </a:lt1>
      <a:dk2>
        <a:srgbClr val="8DB3E2"/>
      </a:dk2>
      <a:lt2>
        <a:srgbClr val="FFFFFF"/>
      </a:lt2>
      <a:accent1>
        <a:srgbClr val="4C67C5"/>
      </a:accent1>
      <a:accent2>
        <a:srgbClr val="92CD97"/>
      </a:accent2>
      <a:accent3>
        <a:srgbClr val="7EB9EF"/>
      </a:accent3>
      <a:accent4>
        <a:srgbClr val="8064A1"/>
      </a:accent4>
      <a:accent5>
        <a:srgbClr val="DBEEF3"/>
      </a:accent5>
      <a:accent6>
        <a:srgbClr val="7084C9"/>
      </a:accent6>
      <a:hlink>
        <a:srgbClr val="FFFFFF"/>
      </a:hlink>
      <a:folHlink>
        <a:srgbClr val="E9F5F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CA9232F9D8004A837BE4C378DFD329" ma:contentTypeVersion="12" ma:contentTypeDescription="Create a new document." ma:contentTypeScope="" ma:versionID="f5d7278f49cbb6de1c8fdf07c1b40b72">
  <xsd:schema xmlns:xsd="http://www.w3.org/2001/XMLSchema" xmlns:xs="http://www.w3.org/2001/XMLSchema" xmlns:p="http://schemas.microsoft.com/office/2006/metadata/properties" xmlns:ns3="71b4e42a-4c2f-471c-baa1-81993130f2ff" xmlns:ns4="7d730c5d-780f-4daf-afb1-e8b7b2cbeb82" targetNamespace="http://schemas.microsoft.com/office/2006/metadata/properties" ma:root="true" ma:fieldsID="d0cb8519e3e17496e47501777ed929b0" ns3:_="" ns4:_="">
    <xsd:import namespace="71b4e42a-4c2f-471c-baa1-81993130f2ff"/>
    <xsd:import namespace="7d730c5d-780f-4daf-afb1-e8b7b2cbeb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4e42a-4c2f-471c-baa1-81993130f2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30c5d-780f-4daf-afb1-e8b7b2cbe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EF71C5-8A5C-4E64-8D6C-9D1452CDFDE1}">
  <ds:schemaRefs>
    <ds:schemaRef ds:uri="71b4e42a-4c2f-471c-baa1-81993130f2ff"/>
    <ds:schemaRef ds:uri="7d730c5d-780f-4daf-afb1-e8b7b2cbeb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68EE32-4B64-4D42-B1F9-6B615F0B2C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5689F4-17BF-4B25-A71D-6676CC412E60}">
  <ds:schemaRefs>
    <ds:schemaRef ds:uri="7d730c5d-780f-4daf-afb1-e8b7b2cbeb82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1b4e42a-4c2f-471c-baa1-81993130f2ff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575</Words>
  <Application>Microsoft Office PowerPoint</Application>
  <PresentationFormat>Widescreen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Broadway</vt:lpstr>
      <vt:lpstr>Calibri</vt:lpstr>
      <vt:lpstr>Castellar</vt:lpstr>
      <vt:lpstr>Times New Roman</vt:lpstr>
      <vt:lpstr>BWH1</vt:lpstr>
      <vt:lpstr>CIWA Co-Teaching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Brigham &amp; Women's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Salerno</dc:creator>
  <cp:lastModifiedBy>Ayala, Angel</cp:lastModifiedBy>
  <cp:revision>13</cp:revision>
  <dcterms:created xsi:type="dcterms:W3CDTF">2013-01-11T14:50:11Z</dcterms:created>
  <dcterms:modified xsi:type="dcterms:W3CDTF">2020-08-12T14:51:46Z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0x01010098CA9232F9D8004A837BE4C378DFD329</vt:lpwstr>
  </property>
</Properties>
</file>